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2" r:id="rId13"/>
    <p:sldId id="267" r:id="rId14"/>
    <p:sldId id="287" r:id="rId15"/>
    <p:sldId id="288" r:id="rId16"/>
    <p:sldId id="284" r:id="rId17"/>
    <p:sldId id="283" r:id="rId18"/>
    <p:sldId id="297" r:id="rId19"/>
    <p:sldId id="266" r:id="rId20"/>
    <p:sldId id="298" r:id="rId21"/>
    <p:sldId id="299" r:id="rId22"/>
    <p:sldId id="285" r:id="rId23"/>
    <p:sldId id="286" r:id="rId24"/>
    <p:sldId id="289" r:id="rId25"/>
    <p:sldId id="290" r:id="rId26"/>
    <p:sldId id="291" r:id="rId27"/>
    <p:sldId id="292" r:id="rId28"/>
    <p:sldId id="296" r:id="rId29"/>
    <p:sldId id="294" r:id="rId30"/>
    <p:sldId id="295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ancing Script" panose="03080600040507000D00" pitchFamily="66" charset="77"/>
      <p:regular r:id="rId51"/>
      <p:bold r:id="rId52"/>
    </p:embeddedFont>
    <p:embeddedFont>
      <p:font typeface="Indie Flower" panose="02000000000000000000" pitchFamily="2" charset="0"/>
      <p:regular r:id="rId53"/>
    </p:embeddedFont>
    <p:embeddedFont>
      <p:font typeface="Raleway" panose="020B0503030101060003" pitchFamily="34" charset="77"/>
      <p:regular r:id="rId54"/>
      <p:bold r:id="rId55"/>
      <p:italic r:id="rId56"/>
      <p:boldItalic r:id="rId57"/>
    </p:embeddedFont>
    <p:embeddedFont>
      <p:font typeface="Raleway Medium" panose="020B0503030101060003" pitchFamily="34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F2ECC6-0475-4920-90F6-F712EA604EF9}">
  <a:tblStyle styleId="{27F2ECC6-0475-4920-90F6-F712EA604E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c2015a1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4c2015a17d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128" name="Google Shape;128;g4c2015a17d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180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2015a17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4c2015a17d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92" name="Google Shape;292;g4c2015a17d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2015a17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4c2015a17d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92" name="Google Shape;292;g4c2015a17d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693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2015a17d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4c2015a17d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92" name="Google Shape;292;g4c2015a17d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933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80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confirm that the transaction has come from the user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prevents the transaction from being altered by anyone once it has been issued</a:t>
            </a:r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204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c2015a17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4c2015a17d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20" name="Google Shape;220;g4c2015a17d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020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c2015a17d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4c2015a17d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84" name="Google Shape;284;g4c2015a17d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3858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2015a17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4c2015a17d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135" name="Google Shape;135;g4c2015a17d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500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c7064ce8e_1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c7064ce8e_1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32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7064ce8e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7064ce8e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237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6542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2015a1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4c2015a17d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4c2015a17d_0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564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c7064ce8e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c7064ce8e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435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7064ce8e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7064ce8e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73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7064ce8e_1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7064ce8e_1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44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7064ce8e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c7064ce8e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382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7064ce8e_1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7064ce8e_1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1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25e792b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4c25e792b6_0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key feature of these schemes is their asymmetry: the work must be moderately hard (but feasible) on the requester side but easy to check for the service provider. </a:t>
            </a:r>
            <a:endParaRPr/>
          </a:p>
        </p:txBody>
      </p:sp>
      <p:sp>
        <p:nvSpPr>
          <p:cNvPr id="152" name="Google Shape;152;g4c25e792b6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c2015a17d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4c2015a17d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04" name="Google Shape;304;g4c2015a17d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c2015a17d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4c2015a17d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13" name="Google Shape;313;g4c2015a17d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c2015a17d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4c2015a17d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22" name="Google Shape;322;g4c2015a17d_0_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c2015a17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4c2015a17d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30" name="Google Shape;330;g4c2015a17d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c2015a17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4c2015a17d_0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39" name="Google Shape;339;g4c2015a17d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c2015a17d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4c2015a17d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64" name="Google Shape;364;g4c2015a17d_0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c2015a17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4c2015a17d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72" name="Google Shape;372;g4c2015a17d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c2015a17d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4c2015a17d_0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380" name="Google Shape;380;g4c2015a17d_0_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c2015a17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4c2015a17d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05" name="Google Shape;405;g4c2015a17d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c2015a17d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4c2015a17d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21" name="Google Shape;421;g4c2015a17d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c25e792b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4c25e792b6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key feature of these schemes is their asymmetry: the work must be moderately hard (but feasible) on the requester side but easy to check for the service provider. </a:t>
            </a:r>
            <a:endParaRPr/>
          </a:p>
        </p:txBody>
      </p:sp>
      <p:sp>
        <p:nvSpPr>
          <p:cNvPr id="163" name="Google Shape;163;g4c25e792b6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c2015a17d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4c2015a17d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33" name="Google Shape;433;g4c2015a17d_0_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c2015a17d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4c2015a17d_0_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41" name="Google Shape;441;g4c2015a17d_0_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c2015a17d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4c2015a17d_0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59" name="Google Shape;459;g4c2015a17d_0_3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c2015a17d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4c2015a17d_0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467" name="Google Shape;467;g4c2015a17d_0_3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c25e792b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4c25e792b6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key feature of these schemes is their asymmetry: the work must be moderately hard (but feasible) on the requester side but easy to check for the service provider. </a:t>
            </a:r>
            <a:endParaRPr/>
          </a:p>
        </p:txBody>
      </p:sp>
      <p:sp>
        <p:nvSpPr>
          <p:cNvPr id="180" name="Google Shape;180;g4c25e792b6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c2015a17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4c2015a17d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02" name="Google Shape;202;g4c2015a17d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2015a17d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4c2015a17d_0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11" name="Google Shape;211;g4c2015a17d_0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c2015a17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4c2015a17d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20" name="Google Shape;220;g4c2015a17d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2015a17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4c2015a17d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비트코인의 탄생과 철학, 그리고</a:t>
            </a:r>
            <a:endParaRPr/>
          </a:p>
        </p:txBody>
      </p:sp>
      <p:sp>
        <p:nvSpPr>
          <p:cNvPr id="240" name="Google Shape;240;g4c2015a17d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1143000" y="2193950"/>
            <a:ext cx="6858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800" dirty="0">
                <a:solidFill>
                  <a:srgbClr val="D9D9D9"/>
                </a:solidFill>
              </a:rPr>
              <a:t>넓고 얕은 </a:t>
            </a:r>
            <a:r>
              <a:rPr lang="ko" sz="2000" b="1" dirty="0">
                <a:solidFill>
                  <a:srgbClr val="D9D9D9"/>
                </a:solidFill>
              </a:rPr>
              <a:t>블록체인 지식</a:t>
            </a:r>
            <a:endParaRPr sz="1800" b="1" dirty="0">
              <a:solidFill>
                <a:srgbClr val="D9D9D9"/>
              </a:solidFill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936125" y="4267200"/>
            <a:ext cx="52716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테조스 코리아 </a:t>
            </a:r>
            <a:r>
              <a:rPr lang="ko" sz="1200" b="1">
                <a:solidFill>
                  <a:srgbClr val="EFEFEF"/>
                </a:solidFill>
              </a:rPr>
              <a:t>최민철</a:t>
            </a:r>
            <a:r>
              <a:rPr lang="ko" sz="1200">
                <a:solidFill>
                  <a:srgbClr val="EFEFEF"/>
                </a:solidFill>
              </a:rPr>
              <a:t> 공동대표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519802" y="6520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9BD746"/>
                </a:solidFill>
              </a:rPr>
              <a:t>문제점</a:t>
            </a:r>
            <a:endParaRPr sz="1500" b="1">
              <a:solidFill>
                <a:srgbClr val="9BD746"/>
              </a:solidFill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3150319" y="1287254"/>
            <a:ext cx="26418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</a:rPr>
              <a:t>누가 마음대로 장부를 수정하게 되면?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66" name="Google Shape;266;p34"/>
          <p:cNvCxnSpPr/>
          <p:nvPr/>
        </p:nvCxnSpPr>
        <p:spPr>
          <a:xfrm>
            <a:off x="2620669" y="1296244"/>
            <a:ext cx="0" cy="3470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6171131" y="1301306"/>
            <a:ext cx="0" cy="3460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" name="Google Shape;268;p34"/>
          <p:cNvSpPr txBox="1"/>
          <p:nvPr/>
        </p:nvSpPr>
        <p:spPr>
          <a:xfrm>
            <a:off x="825280" y="4533544"/>
            <a:ext cx="1184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</a:rPr>
              <a:t>디지털 서명</a:t>
            </a:r>
            <a:endParaRPr sz="1400" b="1">
              <a:solidFill>
                <a:srgbClr val="9BD746"/>
              </a:solidFill>
            </a:endParaRPr>
          </a:p>
        </p:txBody>
      </p:sp>
      <p:sp>
        <p:nvSpPr>
          <p:cNvPr id="269" name="Google Shape;269;p34"/>
          <p:cNvSpPr txBox="1">
            <a:spLocks noGrp="1"/>
          </p:cNvSpPr>
          <p:nvPr>
            <p:ph type="body" idx="4294967295"/>
          </p:nvPr>
        </p:nvSpPr>
        <p:spPr>
          <a:xfrm>
            <a:off x="563718" y="3472744"/>
            <a:ext cx="1707300" cy="583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고애신 님이 유진초이 님에게 50,000원을 송금하였습니다.</a:t>
            </a:r>
            <a:r>
              <a:rPr lang="ko" sz="1100" b="1">
                <a:solidFill>
                  <a:srgbClr val="D9D9D9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lang="ko" sz="1100" b="1">
                <a:solidFill>
                  <a:srgbClr val="9BD746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Goaeshin</a:t>
            </a:r>
            <a:endParaRPr sz="1100" b="1">
              <a:solidFill>
                <a:srgbClr val="9BD746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270" name="Google Shape;270;p34" descr="digital signature에 대한 이미지 검색결과"/>
          <p:cNvPicPr preferRelativeResize="0"/>
          <p:nvPr/>
        </p:nvPicPr>
        <p:blipFill rotWithShape="1">
          <a:blip r:embed="rId4">
            <a:alphaModFix/>
          </a:blip>
          <a:srcRect l="7713" r="7705"/>
          <a:stretch/>
        </p:blipFill>
        <p:spPr>
          <a:xfrm>
            <a:off x="695344" y="1839919"/>
            <a:ext cx="1444200" cy="1400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214071" y="1287254"/>
            <a:ext cx="240659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D9D9D9"/>
                </a:solidFill>
              </a:rPr>
              <a:t>다른 사람이 내 돈을 쓰지는 않을까?</a:t>
            </a:r>
            <a:endParaRPr sz="1100" dirty="0">
              <a:solidFill>
                <a:srgbClr val="D9D9D9"/>
              </a:solidFill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6294618" y="1234716"/>
            <a:ext cx="2773708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D9D9D9"/>
                </a:solidFill>
              </a:rPr>
              <a:t>모두가 정말 동일한 장부를 가지고 있을까 </a:t>
            </a:r>
            <a:endParaRPr sz="1100" dirty="0">
              <a:solidFill>
                <a:srgbClr val="D9D9D9"/>
              </a:solidFill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7089422" y="4533544"/>
            <a:ext cx="1184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</a:rPr>
              <a:t>PoW</a:t>
            </a:r>
            <a:endParaRPr sz="1400" b="1">
              <a:solidFill>
                <a:srgbClr val="9BD746"/>
              </a:solidFill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3879206" y="4533544"/>
            <a:ext cx="11841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</a:rPr>
              <a:t>해쉬 함수</a:t>
            </a:r>
            <a:endParaRPr sz="1400" b="1">
              <a:solidFill>
                <a:srgbClr val="9BD746"/>
              </a:solidFill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4255750" y="2558325"/>
            <a:ext cx="344100" cy="529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13500" tIns="68575" rIns="13500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BD746"/>
                </a:solidFill>
              </a:rPr>
              <a:t>SHA</a:t>
            </a:r>
            <a:endParaRPr sz="1000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9BD746"/>
                </a:solidFill>
              </a:rPr>
              <a:t>256</a:t>
            </a:r>
            <a:endParaRPr sz="1000">
              <a:solidFill>
                <a:srgbClr val="9BD746"/>
              </a:solidFill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2973425" y="2359325"/>
            <a:ext cx="969600" cy="969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9D9D9"/>
                </a:solidFill>
              </a:rPr>
              <a:t>Tezos Blockchain Camp</a:t>
            </a:r>
            <a:endParaRPr sz="700">
              <a:solidFill>
                <a:srgbClr val="EFEFEF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4944500" y="2359325"/>
            <a:ext cx="1024800" cy="969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40500" tIns="67500" rIns="40500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</a:rPr>
              <a:t>D8FBB50869A4114321204176EAF3F3CDEE425189D0FE39500ED99019803AAB05</a:t>
            </a:r>
            <a:endParaRPr sz="700">
              <a:solidFill>
                <a:srgbClr val="EFEFEF"/>
              </a:solidFill>
            </a:endParaRPr>
          </a:p>
        </p:txBody>
      </p:sp>
      <p:cxnSp>
        <p:nvCxnSpPr>
          <p:cNvPr id="278" name="Google Shape;278;p34"/>
          <p:cNvCxnSpPr/>
          <p:nvPr/>
        </p:nvCxnSpPr>
        <p:spPr>
          <a:xfrm rot="10800000" flipH="1">
            <a:off x="4000331" y="2802394"/>
            <a:ext cx="196500" cy="39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34"/>
          <p:cNvCxnSpPr/>
          <p:nvPr/>
        </p:nvCxnSpPr>
        <p:spPr>
          <a:xfrm rot="10800000" flipH="1">
            <a:off x="4686131" y="2802394"/>
            <a:ext cx="196500" cy="39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237" y="2196025"/>
            <a:ext cx="2676544" cy="178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473307" y="544486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altLang="en-US" sz="1400" b="1" dirty="0">
                <a:solidFill>
                  <a:srgbClr val="9BD746"/>
                </a:solidFill>
              </a:rPr>
              <a:t>해시 함수</a:t>
            </a:r>
            <a:endParaRPr sz="1500" b="1" dirty="0">
              <a:solidFill>
                <a:srgbClr val="9BD746"/>
              </a:solidFill>
            </a:endParaRPr>
          </a:p>
        </p:txBody>
      </p:sp>
      <p:sp>
        <p:nvSpPr>
          <p:cNvPr id="76" name="Google Shape;213;p31">
            <a:extLst>
              <a:ext uri="{FF2B5EF4-FFF2-40B4-BE49-F238E27FC236}">
                <a16:creationId xmlns:a16="http://schemas.microsoft.com/office/drawing/2014/main" id="{E3BEDE0F-46D7-604D-ADC0-4E9242978C1C}"/>
              </a:ext>
            </a:extLst>
          </p:cNvPr>
          <p:cNvSpPr txBox="1">
            <a:spLocks/>
          </p:cNvSpPr>
          <p:nvPr/>
        </p:nvSpPr>
        <p:spPr>
          <a:xfrm>
            <a:off x="643770" y="887815"/>
            <a:ext cx="6978550" cy="23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</a:t>
            </a:r>
            <a:r>
              <a:rPr lang="ko-KR" altLang="en-US" sz="1400" dirty="0">
                <a:solidFill>
                  <a:srgbClr val="D9D9D9"/>
                </a:solidFill>
              </a:rPr>
              <a:t>임의의 길이의 데이터를 입력으로 받아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</a:t>
            </a:r>
            <a:r>
              <a:rPr lang="ko-KR" altLang="en-US" sz="1400" dirty="0">
                <a:solidFill>
                  <a:srgbClr val="D9D9D9"/>
                </a:solidFill>
              </a:rPr>
              <a:t> 고정된 </a:t>
            </a:r>
            <a:r>
              <a:rPr lang="ko-KR" altLang="en-US" sz="1400" dirty="0" err="1">
                <a:solidFill>
                  <a:srgbClr val="D9D9D9"/>
                </a:solidFill>
              </a:rPr>
              <a:t>길의의</a:t>
            </a:r>
            <a:r>
              <a:rPr lang="ko-KR" altLang="en-US" sz="1400" dirty="0">
                <a:solidFill>
                  <a:srgbClr val="D9D9D9"/>
                </a:solidFill>
              </a:rPr>
              <a:t> 문자열 반환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</a:t>
            </a:r>
            <a:r>
              <a:rPr lang="ko-KR" altLang="en-US" sz="1400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Deterministic</a:t>
            </a:r>
          </a:p>
          <a:p>
            <a:pPr algn="l">
              <a:lnSpc>
                <a:spcPct val="115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동일한 입력 </a:t>
            </a:r>
            <a:r>
              <a:rPr lang="ko" altLang="en-US" sz="1400" dirty="0">
                <a:solidFill>
                  <a:srgbClr val="D9D9D9"/>
                </a:solidFill>
              </a:rPr>
              <a:t>→ </a:t>
            </a:r>
            <a:r>
              <a:rPr lang="ko-KR" altLang="en-US" sz="1400" dirty="0">
                <a:solidFill>
                  <a:srgbClr val="D9D9D9"/>
                </a:solidFill>
              </a:rPr>
              <a:t> 동일한 결과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Collision resistance</a:t>
            </a:r>
          </a:p>
          <a:p>
            <a:pPr algn="l">
              <a:lnSpc>
                <a:spcPct val="115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같은 결과값을 갖는 서로 다른 </a:t>
            </a:r>
            <a:r>
              <a:rPr lang="ko-KR" altLang="en-US" sz="1400" dirty="0" err="1">
                <a:solidFill>
                  <a:srgbClr val="D9D9D9"/>
                </a:solidFill>
              </a:rPr>
              <a:t>입력값을</a:t>
            </a:r>
            <a:r>
              <a:rPr lang="ko-KR" altLang="en-US" sz="1400" dirty="0">
                <a:solidFill>
                  <a:srgbClr val="D9D9D9"/>
                </a:solidFill>
              </a:rPr>
              <a:t> 찾기가 실질적으로 불가능 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Hiding</a:t>
            </a:r>
          </a:p>
          <a:p>
            <a:pPr algn="l">
              <a:lnSpc>
                <a:spcPct val="115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결과값을 가지고 </a:t>
            </a:r>
            <a:r>
              <a:rPr lang="ko-KR" altLang="en-US" sz="1400" dirty="0" err="1">
                <a:solidFill>
                  <a:srgbClr val="D9D9D9"/>
                </a:solidFill>
              </a:rPr>
              <a:t>입력값을</a:t>
            </a:r>
            <a:r>
              <a:rPr lang="ko-KR" altLang="en-US" sz="1400" dirty="0">
                <a:solidFill>
                  <a:srgbClr val="D9D9D9"/>
                </a:solidFill>
              </a:rPr>
              <a:t> 찾기가 실질적으로 불가능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Puzzle friendliness</a:t>
            </a:r>
          </a:p>
          <a:p>
            <a:pPr algn="l">
              <a:lnSpc>
                <a:spcPct val="115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무작위로 찾는게 최선</a:t>
            </a:r>
            <a:endParaRPr lang="en-US" altLang="ko-KR" sz="1400" dirty="0">
              <a:solidFill>
                <a:srgbClr val="D9D9D9"/>
              </a:solidFill>
            </a:endParaRPr>
          </a:p>
        </p:txBody>
      </p:sp>
      <p:pic>
        <p:nvPicPr>
          <p:cNvPr id="70" name="Picture 6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F6E1186-CCE5-FA40-88CF-DE60F8D0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657" y="3345673"/>
            <a:ext cx="4226260" cy="1496663"/>
          </a:xfrm>
          <a:prstGeom prst="rect">
            <a:avLst/>
          </a:prstGeom>
        </p:spPr>
      </p:pic>
      <p:pic>
        <p:nvPicPr>
          <p:cNvPr id="66" name="Picture 6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21BA70E-D854-9E43-A328-0D6C65B27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01" y="3024378"/>
            <a:ext cx="4261819" cy="1600715"/>
          </a:xfrm>
          <a:prstGeom prst="rect">
            <a:avLst/>
          </a:prstGeom>
        </p:spPr>
      </p:pic>
      <p:pic>
        <p:nvPicPr>
          <p:cNvPr id="68" name="Picture 6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DDD5340-634A-FD4D-8FE9-83643C58C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47" y="2850771"/>
            <a:ext cx="4141383" cy="15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4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altLang="ko" sz="1400" b="1" dirty="0">
                <a:solidFill>
                  <a:srgbClr val="EFEFEF"/>
                </a:solidFill>
              </a:rPr>
              <a:t>SHA256</a:t>
            </a:r>
            <a:endParaRPr sz="1500" b="1" dirty="0">
              <a:solidFill>
                <a:srgbClr val="EFEFEF"/>
              </a:solidFill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ctrTitle"/>
          </p:nvPr>
        </p:nvSpPr>
        <p:spPr>
          <a:xfrm>
            <a:off x="805725" y="1213350"/>
            <a:ext cx="3179798" cy="6366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3800" dirty="0">
                <a:solidFill>
                  <a:srgbClr val="EFEFEF"/>
                </a:solidFill>
              </a:rPr>
              <a:t>2</a:t>
            </a:r>
            <a:r>
              <a:rPr lang="ko" sz="3800" baseline="30000" dirty="0">
                <a:solidFill>
                  <a:srgbClr val="EFEFEF"/>
                </a:solidFill>
              </a:rPr>
              <a:t>256  </a:t>
            </a:r>
            <a:r>
              <a:rPr lang="ko" sz="3800" dirty="0">
                <a:solidFill>
                  <a:srgbClr val="EFEFEF"/>
                </a:solidFill>
              </a:rPr>
              <a:t>= (2</a:t>
            </a:r>
            <a:r>
              <a:rPr lang="ko" sz="3800" baseline="30000" dirty="0">
                <a:solidFill>
                  <a:srgbClr val="EFEFEF"/>
                </a:solidFill>
              </a:rPr>
              <a:t>32</a:t>
            </a:r>
            <a:r>
              <a:rPr lang="ko" sz="3800" dirty="0">
                <a:solidFill>
                  <a:srgbClr val="EFEFEF"/>
                </a:solidFill>
              </a:rPr>
              <a:t>)</a:t>
            </a:r>
            <a:r>
              <a:rPr lang="ko" sz="3800" baseline="30000" dirty="0">
                <a:solidFill>
                  <a:srgbClr val="EFEFEF"/>
                </a:solidFill>
              </a:rPr>
              <a:t>8</a:t>
            </a:r>
            <a:endParaRPr sz="3800" baseline="30000" dirty="0">
              <a:solidFill>
                <a:srgbClr val="EFEFEF"/>
              </a:solidFill>
            </a:endParaRPr>
          </a:p>
        </p:txBody>
      </p:sp>
      <p:sp>
        <p:nvSpPr>
          <p:cNvPr id="297" name="Google Shape;297;p36"/>
          <p:cNvSpPr txBox="1">
            <a:spLocks noGrp="1"/>
          </p:cNvSpPr>
          <p:nvPr>
            <p:ph type="ctrTitle"/>
          </p:nvPr>
        </p:nvSpPr>
        <p:spPr>
          <a:xfrm>
            <a:off x="805725" y="1941985"/>
            <a:ext cx="6641905" cy="6366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800" dirty="0">
                <a:solidFill>
                  <a:srgbClr val="EFEFEF"/>
                </a:solidFill>
              </a:rPr>
              <a:t>≒ (40억) (40억) (40억) (40억) (40억) (40억) (40억) (40억)</a:t>
            </a:r>
            <a:endParaRPr sz="1800" baseline="30000" dirty="0">
              <a:solidFill>
                <a:srgbClr val="EFEFEF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ctrTitle"/>
          </p:nvPr>
        </p:nvSpPr>
        <p:spPr>
          <a:xfrm>
            <a:off x="805725" y="2667338"/>
            <a:ext cx="7935300" cy="18780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500" dirty="0">
                <a:solidFill>
                  <a:srgbClr val="D9D9D9"/>
                </a:solidFill>
              </a:rPr>
              <a:t>최고급 GPU ≒ 초당 약 10억 번</a:t>
            </a:r>
            <a:endParaRPr sz="15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500" dirty="0">
                <a:solidFill>
                  <a:srgbClr val="D9D9D9"/>
                </a:solidFill>
              </a:rPr>
              <a:t>GPU 4대 장착한 </a:t>
            </a:r>
            <a:r>
              <a:rPr lang="ko" sz="1500" dirty="0">
                <a:solidFill>
                  <a:srgbClr val="9BD746"/>
                </a:solidFill>
              </a:rPr>
              <a:t>PC 40억 개</a:t>
            </a:r>
            <a:endParaRPr sz="1500" dirty="0">
              <a:solidFill>
                <a:srgbClr val="9BD74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500" dirty="0">
                <a:solidFill>
                  <a:srgbClr val="9BD746"/>
                </a:solidFill>
              </a:rPr>
              <a:t>40억 명</a:t>
            </a:r>
            <a:endParaRPr sz="1500" dirty="0">
              <a:solidFill>
                <a:srgbClr val="9BD746"/>
              </a:solidFill>
            </a:endParaRPr>
          </a:p>
          <a:p>
            <a:pPr lvl="0" algn="l">
              <a:lnSpc>
                <a:spcPct val="115000"/>
              </a:lnSpc>
              <a:buSzPts val="800"/>
            </a:pPr>
            <a:r>
              <a:rPr lang="ko" sz="1500" dirty="0">
                <a:solidFill>
                  <a:srgbClr val="9BD746"/>
                </a:solidFill>
              </a:rPr>
              <a:t>40억 개의 지구</a:t>
            </a:r>
            <a:br>
              <a:rPr lang="en-US" altLang="ko" sz="1500" dirty="0">
                <a:solidFill>
                  <a:srgbClr val="9BD746"/>
                </a:solidFill>
              </a:rPr>
            </a:br>
            <a:r>
              <a:rPr lang="en-US" altLang="ko" sz="1500" dirty="0">
                <a:solidFill>
                  <a:srgbClr val="D9D9D9"/>
                </a:solidFill>
              </a:rPr>
              <a:t>40</a:t>
            </a:r>
            <a:r>
              <a:rPr lang="ko" altLang="en-US" sz="1500" dirty="0">
                <a:solidFill>
                  <a:srgbClr val="D9D9D9"/>
                </a:solidFill>
              </a:rPr>
              <a:t>억 초 ≒ </a:t>
            </a:r>
            <a:r>
              <a:rPr lang="en-US" altLang="ko" sz="1500" dirty="0">
                <a:solidFill>
                  <a:srgbClr val="9BD746"/>
                </a:solidFill>
              </a:rPr>
              <a:t>126.8</a:t>
            </a:r>
            <a:r>
              <a:rPr lang="ko" altLang="en-US" sz="1500" dirty="0">
                <a:solidFill>
                  <a:srgbClr val="9BD746"/>
                </a:solidFill>
              </a:rPr>
              <a:t>년</a:t>
            </a:r>
            <a:br>
              <a:rPr lang="ko" altLang="en-US" sz="1500" dirty="0">
                <a:solidFill>
                  <a:srgbClr val="9BD746"/>
                </a:solidFill>
              </a:rPr>
            </a:br>
            <a:r>
              <a:rPr lang="en-US" altLang="ko" sz="1500" dirty="0">
                <a:solidFill>
                  <a:srgbClr val="D9D9D9"/>
                </a:solidFill>
              </a:rPr>
              <a:t>126.8</a:t>
            </a:r>
            <a:r>
              <a:rPr lang="ko" altLang="en-US" sz="1500" dirty="0">
                <a:solidFill>
                  <a:srgbClr val="D9D9D9"/>
                </a:solidFill>
              </a:rPr>
              <a:t>년 * </a:t>
            </a:r>
            <a:r>
              <a:rPr lang="en-US" altLang="ko" sz="1500" dirty="0">
                <a:solidFill>
                  <a:srgbClr val="D9D9D9"/>
                </a:solidFill>
              </a:rPr>
              <a:t>40</a:t>
            </a:r>
            <a:r>
              <a:rPr lang="ko" altLang="en-US" sz="1500" dirty="0">
                <a:solidFill>
                  <a:srgbClr val="D9D9D9"/>
                </a:solidFill>
              </a:rPr>
              <a:t>억 ≒ </a:t>
            </a:r>
            <a:r>
              <a:rPr lang="en-US" altLang="ko" sz="1500" dirty="0">
                <a:solidFill>
                  <a:srgbClr val="9BD746"/>
                </a:solidFill>
              </a:rPr>
              <a:t>5,070</a:t>
            </a:r>
            <a:r>
              <a:rPr lang="ko" altLang="en-US" sz="1500" dirty="0">
                <a:solidFill>
                  <a:srgbClr val="9BD746"/>
                </a:solidFill>
              </a:rPr>
              <a:t>억 년</a:t>
            </a:r>
            <a:endParaRPr sz="1500" dirty="0">
              <a:solidFill>
                <a:srgbClr val="9BD746"/>
              </a:solidFill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5298390" y="1967433"/>
            <a:ext cx="1356600" cy="58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9BD74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 txBox="1">
            <a:spLocks noGrp="1"/>
          </p:cNvSpPr>
          <p:nvPr>
            <p:ph type="ctrTitle"/>
          </p:nvPr>
        </p:nvSpPr>
        <p:spPr>
          <a:xfrm>
            <a:off x="5496505" y="1685292"/>
            <a:ext cx="960300" cy="2475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 dirty="0">
                <a:solidFill>
                  <a:srgbClr val="9BD746"/>
                </a:solidFill>
              </a:rPr>
              <a:t>1,600경</a:t>
            </a:r>
            <a:endParaRPr sz="1400" b="1" baseline="30000" dirty="0">
              <a:solidFill>
                <a:srgbClr val="9BD74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altLang="ko" sz="1400" b="1" dirty="0">
                <a:solidFill>
                  <a:srgbClr val="EFEFEF"/>
                </a:solidFill>
              </a:rPr>
              <a:t>SHA256</a:t>
            </a:r>
            <a:endParaRPr sz="1500" b="1" dirty="0">
              <a:solidFill>
                <a:srgbClr val="EFEFEF"/>
              </a:solidFill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ctrTitle"/>
          </p:nvPr>
        </p:nvSpPr>
        <p:spPr>
          <a:xfrm>
            <a:off x="805725" y="1213350"/>
            <a:ext cx="6734200" cy="6366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" sz="3800" dirty="0">
                <a:solidFill>
                  <a:srgbClr val="EFEFEF"/>
                </a:solidFill>
              </a:rPr>
              <a:t>2</a:t>
            </a:r>
            <a:r>
              <a:rPr lang="ko" sz="3800" baseline="30000" dirty="0">
                <a:solidFill>
                  <a:srgbClr val="EFEFEF"/>
                </a:solidFill>
              </a:rPr>
              <a:t>256  </a:t>
            </a:r>
            <a:r>
              <a:rPr lang="ko" sz="3800" dirty="0">
                <a:solidFill>
                  <a:srgbClr val="EFEFEF"/>
                </a:solidFill>
              </a:rPr>
              <a:t>= (2</a:t>
            </a:r>
            <a:r>
              <a:rPr lang="en-US" altLang="ko" sz="3800" baseline="30000" dirty="0">
                <a:solidFill>
                  <a:srgbClr val="EFEFEF"/>
                </a:solidFill>
              </a:rPr>
              <a:t>23</a:t>
            </a:r>
            <a:r>
              <a:rPr lang="ko" sz="3800" dirty="0">
                <a:solidFill>
                  <a:srgbClr val="EFEFEF"/>
                </a:solidFill>
              </a:rPr>
              <a:t>)</a:t>
            </a:r>
            <a:r>
              <a:rPr lang="en-US" altLang="ko" sz="3800" baseline="30000" dirty="0">
                <a:solidFill>
                  <a:srgbClr val="92D050"/>
                </a:solidFill>
              </a:rPr>
              <a:t>11</a:t>
            </a:r>
            <a:r>
              <a:rPr lang="en-US" altLang="ko" sz="3800" baseline="30000" dirty="0">
                <a:solidFill>
                  <a:srgbClr val="EFEFEF"/>
                </a:solidFill>
              </a:rPr>
              <a:t>.xx  </a:t>
            </a:r>
            <a:r>
              <a:rPr lang="en-US" altLang="ko" sz="3800" dirty="0">
                <a:solidFill>
                  <a:srgbClr val="EFEFEF"/>
                </a:solidFill>
              </a:rPr>
              <a:t>= (2</a:t>
            </a:r>
            <a:r>
              <a:rPr lang="en-US" altLang="ko" sz="3800" baseline="30000" dirty="0">
                <a:solidFill>
                  <a:srgbClr val="EFEFEF"/>
                </a:solidFill>
              </a:rPr>
              <a:t>18</a:t>
            </a:r>
            <a:r>
              <a:rPr lang="en-US" altLang="ko" sz="3800" dirty="0">
                <a:solidFill>
                  <a:srgbClr val="EFEFEF"/>
                </a:solidFill>
              </a:rPr>
              <a:t>)</a:t>
            </a:r>
            <a:r>
              <a:rPr lang="en-US" altLang="ko" sz="3800" baseline="30000" dirty="0">
                <a:solidFill>
                  <a:srgbClr val="92D050"/>
                </a:solidFill>
              </a:rPr>
              <a:t>14</a:t>
            </a:r>
            <a:r>
              <a:rPr lang="en-US" altLang="ko" sz="3800" baseline="30000" dirty="0">
                <a:solidFill>
                  <a:srgbClr val="EFEFEF"/>
                </a:solidFill>
              </a:rPr>
              <a:t>.xx </a:t>
            </a:r>
            <a:endParaRPr sz="3800" baseline="30000" dirty="0">
              <a:solidFill>
                <a:srgbClr val="EFEFEF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ctrTitle"/>
          </p:nvPr>
        </p:nvSpPr>
        <p:spPr>
          <a:xfrm>
            <a:off x="805725" y="1849950"/>
            <a:ext cx="7935300" cy="18780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l">
              <a:lnSpc>
                <a:spcPct val="115000"/>
              </a:lnSpc>
              <a:buSzPts val="800"/>
            </a:pPr>
            <a:br>
              <a:rPr lang="en-US" altLang="ko-KR" sz="1500" dirty="0">
                <a:solidFill>
                  <a:srgbClr val="D9D9D9"/>
                </a:solidFill>
              </a:rPr>
            </a:br>
            <a:r>
              <a:rPr lang="ko-KR" altLang="en-US" sz="1500" dirty="0">
                <a:solidFill>
                  <a:srgbClr val="D9D9D9"/>
                </a:solidFill>
              </a:rPr>
              <a:t>로또 </a:t>
            </a:r>
            <a:r>
              <a:rPr lang="en-US" altLang="ko-KR" sz="1500" dirty="0">
                <a:solidFill>
                  <a:srgbClr val="D9D9D9"/>
                </a:solidFill>
              </a:rPr>
              <a:t>1</a:t>
            </a:r>
            <a:r>
              <a:rPr lang="ko-KR" altLang="en-US" sz="1500" dirty="0">
                <a:solidFill>
                  <a:srgbClr val="D9D9D9"/>
                </a:solidFill>
              </a:rPr>
              <a:t>등 맞을 확률 </a:t>
            </a:r>
            <a:r>
              <a:rPr lang="en-US" altLang="ko-KR" sz="1500" dirty="0">
                <a:solidFill>
                  <a:srgbClr val="D9D9D9"/>
                </a:solidFill>
              </a:rPr>
              <a:t>=</a:t>
            </a:r>
            <a:r>
              <a:rPr lang="ko" sz="1500" dirty="0">
                <a:solidFill>
                  <a:srgbClr val="D9D9D9"/>
                </a:solidFill>
              </a:rPr>
              <a:t> </a:t>
            </a:r>
            <a:r>
              <a:rPr lang="en-US" altLang="ko" sz="1500" dirty="0">
                <a:solidFill>
                  <a:srgbClr val="D9D9D9"/>
                </a:solidFill>
              </a:rPr>
              <a:t>1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-KR" sz="1500" dirty="0">
                <a:solidFill>
                  <a:srgbClr val="D9D9D9"/>
                </a:solidFill>
              </a:rPr>
              <a:t>/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" sz="1500" dirty="0">
                <a:solidFill>
                  <a:srgbClr val="D9D9D9"/>
                </a:solidFill>
              </a:rPr>
              <a:t>8</a:t>
            </a:r>
            <a:r>
              <a:rPr lang="en-US" altLang="ko-KR" sz="1500" dirty="0">
                <a:solidFill>
                  <a:srgbClr val="D9D9D9"/>
                </a:solidFill>
              </a:rPr>
              <a:t>,145,060 </a:t>
            </a:r>
            <a:r>
              <a:rPr lang="en-US" altLang="ko" sz="1500" dirty="0">
                <a:solidFill>
                  <a:srgbClr val="D9D9D9"/>
                </a:solidFill>
              </a:rPr>
              <a:t>≒ </a:t>
            </a:r>
            <a:r>
              <a:rPr lang="en-US" altLang="ko-KR" sz="1500" dirty="0">
                <a:solidFill>
                  <a:srgbClr val="D9D9D9"/>
                </a:solidFill>
              </a:rPr>
              <a:t>1/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" sz="1600" dirty="0">
                <a:solidFill>
                  <a:srgbClr val="EFEFEF"/>
                </a:solidFill>
              </a:rPr>
              <a:t>2</a:t>
            </a:r>
            <a:r>
              <a:rPr lang="en-US" altLang="ko" sz="1600" baseline="30000" dirty="0">
                <a:solidFill>
                  <a:srgbClr val="EFEFEF"/>
                </a:solidFill>
              </a:rPr>
              <a:t>23</a:t>
            </a:r>
            <a:br>
              <a:rPr lang="en-US" altLang="ko-KR" sz="1500" dirty="0">
                <a:solidFill>
                  <a:srgbClr val="D9D9D9"/>
                </a:solidFill>
              </a:rPr>
            </a:br>
            <a:r>
              <a:rPr lang="ko-KR" altLang="en-US" sz="1500" dirty="0">
                <a:solidFill>
                  <a:srgbClr val="D9D9D9"/>
                </a:solidFill>
              </a:rPr>
              <a:t>로또 </a:t>
            </a:r>
            <a:r>
              <a:rPr lang="en-US" altLang="ko-KR" sz="1500" dirty="0">
                <a:solidFill>
                  <a:srgbClr val="D9D9D9"/>
                </a:solidFill>
              </a:rPr>
              <a:t>1</a:t>
            </a:r>
            <a:r>
              <a:rPr lang="ko-KR" altLang="en-US" sz="1500" dirty="0">
                <a:solidFill>
                  <a:srgbClr val="D9D9D9"/>
                </a:solidFill>
              </a:rPr>
              <a:t>등을 </a:t>
            </a:r>
            <a:r>
              <a:rPr lang="ko-KR" altLang="en-US" sz="1500" dirty="0">
                <a:solidFill>
                  <a:srgbClr val="9BD746"/>
                </a:solidFill>
              </a:rPr>
              <a:t>연속으로 </a:t>
            </a:r>
            <a:r>
              <a:rPr lang="en-US" altLang="ko-KR" sz="1500" dirty="0">
                <a:solidFill>
                  <a:srgbClr val="9BD746"/>
                </a:solidFill>
              </a:rPr>
              <a:t>11</a:t>
            </a:r>
            <a:r>
              <a:rPr lang="ko-KR" altLang="en-US" sz="1500" dirty="0">
                <a:solidFill>
                  <a:srgbClr val="D9D9D9"/>
                </a:solidFill>
              </a:rPr>
              <a:t>번 당첨될 확률</a:t>
            </a:r>
            <a:endParaRPr sz="15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br>
              <a:rPr lang="en-US" altLang="ko" sz="1500" dirty="0">
                <a:solidFill>
                  <a:srgbClr val="9BD746"/>
                </a:solidFill>
              </a:rPr>
            </a:br>
            <a:r>
              <a:rPr lang="ko-KR" altLang="en-US" sz="1500" dirty="0">
                <a:solidFill>
                  <a:srgbClr val="D9D9D9"/>
                </a:solidFill>
              </a:rPr>
              <a:t>벼락 맞을 확률 </a:t>
            </a:r>
            <a:r>
              <a:rPr lang="ko" altLang="en-US" sz="1500" dirty="0">
                <a:solidFill>
                  <a:srgbClr val="D9D9D9"/>
                </a:solidFill>
              </a:rPr>
              <a:t>≒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-KR" sz="1500" dirty="0">
                <a:solidFill>
                  <a:srgbClr val="D9D9D9"/>
                </a:solidFill>
              </a:rPr>
              <a:t>1/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-KR" sz="1500" dirty="0">
                <a:solidFill>
                  <a:srgbClr val="D9D9D9"/>
                </a:solidFill>
              </a:rPr>
              <a:t>280,000</a:t>
            </a:r>
            <a:r>
              <a:rPr lang="ko" altLang="en-US" sz="1500" dirty="0">
                <a:solidFill>
                  <a:srgbClr val="D9D9D9"/>
                </a:solidFill>
              </a:rPr>
              <a:t> ≒ </a:t>
            </a:r>
            <a:r>
              <a:rPr lang="en-US" altLang="ko" sz="1500" dirty="0">
                <a:solidFill>
                  <a:srgbClr val="D9D9D9"/>
                </a:solidFill>
              </a:rPr>
              <a:t>1</a:t>
            </a:r>
            <a:r>
              <a:rPr lang="ko-KR" altLang="en-US" sz="1500" dirty="0">
                <a:solidFill>
                  <a:srgbClr val="D9D9D9"/>
                </a:solidFill>
              </a:rPr>
              <a:t> </a:t>
            </a:r>
            <a:r>
              <a:rPr lang="en-US" altLang="ko-KR" sz="1500" dirty="0">
                <a:solidFill>
                  <a:srgbClr val="D9D9D9"/>
                </a:solidFill>
              </a:rPr>
              <a:t>/ </a:t>
            </a:r>
            <a:r>
              <a:rPr lang="en-US" altLang="ko" sz="1600" dirty="0">
                <a:solidFill>
                  <a:srgbClr val="EFEFEF"/>
                </a:solidFill>
              </a:rPr>
              <a:t>2</a:t>
            </a:r>
            <a:r>
              <a:rPr lang="en-US" altLang="ko-KR" sz="1600" baseline="30000" dirty="0">
                <a:solidFill>
                  <a:srgbClr val="EFEFEF"/>
                </a:solidFill>
              </a:rPr>
              <a:t>18</a:t>
            </a:r>
            <a:br>
              <a:rPr lang="ko" altLang="en-US" sz="1500" dirty="0">
                <a:solidFill>
                  <a:srgbClr val="D9D9D9"/>
                </a:solidFill>
              </a:rPr>
            </a:br>
            <a:r>
              <a:rPr lang="ko" altLang="en-US" sz="1500" dirty="0">
                <a:solidFill>
                  <a:srgbClr val="D9D9D9"/>
                </a:solidFill>
              </a:rPr>
              <a:t>벼락을 </a:t>
            </a:r>
            <a:r>
              <a:rPr lang="ko" altLang="en-US" sz="1500" dirty="0">
                <a:solidFill>
                  <a:srgbClr val="9BD746"/>
                </a:solidFill>
              </a:rPr>
              <a:t>연속으로 </a:t>
            </a:r>
            <a:r>
              <a:rPr lang="en-US" altLang="ko" sz="1500" dirty="0">
                <a:solidFill>
                  <a:srgbClr val="9BD746"/>
                </a:solidFill>
              </a:rPr>
              <a:t>1</a:t>
            </a:r>
            <a:r>
              <a:rPr lang="en-US" altLang="ko-KR" sz="1500" dirty="0">
                <a:solidFill>
                  <a:srgbClr val="9BD746"/>
                </a:solidFill>
              </a:rPr>
              <a:t>4</a:t>
            </a:r>
            <a:r>
              <a:rPr lang="ko" altLang="en-US" sz="1500" dirty="0">
                <a:solidFill>
                  <a:srgbClr val="D9D9D9"/>
                </a:solidFill>
              </a:rPr>
              <a:t>번 맞을 확률</a:t>
            </a:r>
          </a:p>
        </p:txBody>
      </p:sp>
    </p:spTree>
    <p:extLst>
      <p:ext uri="{BB962C8B-B14F-4D97-AF65-F5344CB8AC3E}">
        <p14:creationId xmlns:p14="http://schemas.microsoft.com/office/powerpoint/2010/main" val="158959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 dirty="0">
                <a:solidFill>
                  <a:srgbClr val="EFEFEF"/>
                </a:solidFill>
              </a:rPr>
              <a:t>비트코인</a:t>
            </a:r>
            <a:r>
              <a:rPr lang="en-US" altLang="ko" sz="1400" b="1" dirty="0">
                <a:solidFill>
                  <a:srgbClr val="EFEFEF"/>
                </a:solidFill>
              </a:rPr>
              <a:t> </a:t>
            </a:r>
            <a:r>
              <a:rPr lang="ko-KR" altLang="en-US" sz="1400" b="1" dirty="0">
                <a:solidFill>
                  <a:srgbClr val="EFEFEF"/>
                </a:solidFill>
              </a:rPr>
              <a:t>지갑</a:t>
            </a:r>
            <a:r>
              <a:rPr lang="en-US" altLang="ko-KR" sz="1400" b="1" dirty="0">
                <a:solidFill>
                  <a:srgbClr val="EFEFEF"/>
                </a:solidFill>
              </a:rPr>
              <a:t>(RIPE-MD160)</a:t>
            </a:r>
            <a:endParaRPr sz="1500" b="1" dirty="0">
              <a:solidFill>
                <a:srgbClr val="EFEFEF"/>
              </a:solidFill>
            </a:endParaRPr>
          </a:p>
        </p:txBody>
      </p:sp>
      <p:sp>
        <p:nvSpPr>
          <p:cNvPr id="296" name="Google Shape;296;p36"/>
          <p:cNvSpPr txBox="1">
            <a:spLocks noGrp="1"/>
          </p:cNvSpPr>
          <p:nvPr>
            <p:ph type="ctrTitle"/>
          </p:nvPr>
        </p:nvSpPr>
        <p:spPr>
          <a:xfrm>
            <a:off x="670208" y="1037419"/>
            <a:ext cx="1135345" cy="636600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" sz="3800" dirty="0">
                <a:solidFill>
                  <a:srgbClr val="EFEFEF"/>
                </a:solidFill>
              </a:rPr>
              <a:t>2</a:t>
            </a:r>
            <a:r>
              <a:rPr lang="en-US" altLang="ko" sz="3800" baseline="30000" dirty="0">
                <a:solidFill>
                  <a:srgbClr val="EFEFEF"/>
                </a:solidFill>
              </a:rPr>
              <a:t>160</a:t>
            </a:r>
            <a:r>
              <a:rPr lang="ko" sz="3800" baseline="30000" dirty="0">
                <a:solidFill>
                  <a:srgbClr val="EFEFEF"/>
                </a:solidFill>
              </a:rPr>
              <a:t>  </a:t>
            </a:r>
            <a:endParaRPr sz="2000" baseline="30000" dirty="0">
              <a:solidFill>
                <a:schemeClr val="bg1"/>
              </a:solidFill>
            </a:endParaRPr>
          </a:p>
        </p:txBody>
      </p:sp>
      <p:sp>
        <p:nvSpPr>
          <p:cNvPr id="298" name="Google Shape;298;p36"/>
          <p:cNvSpPr txBox="1">
            <a:spLocks noGrp="1"/>
          </p:cNvSpPr>
          <p:nvPr>
            <p:ph type="ctrTitle"/>
          </p:nvPr>
        </p:nvSpPr>
        <p:spPr>
          <a:xfrm>
            <a:off x="805725" y="1978324"/>
            <a:ext cx="7935300" cy="186525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l">
              <a:lnSpc>
                <a:spcPct val="115000"/>
              </a:lnSpc>
              <a:buSzPts val="800"/>
            </a:pPr>
            <a:br>
              <a:rPr lang="en-US" altLang="ko-KR" sz="1500" dirty="0">
                <a:solidFill>
                  <a:srgbClr val="D9D9D9"/>
                </a:solidFill>
              </a:rPr>
            </a:br>
            <a:r>
              <a:rPr lang="en-US" altLang="ko-KR" sz="1500" dirty="0">
                <a:solidFill>
                  <a:srgbClr val="D9D9D9"/>
                </a:solidFill>
              </a:rPr>
              <a:t>2,045</a:t>
            </a:r>
            <a:r>
              <a:rPr lang="ko-KR" altLang="en-US" sz="1500" dirty="0">
                <a:solidFill>
                  <a:srgbClr val="D9D9D9"/>
                </a:solidFill>
              </a:rPr>
              <a:t>년</a:t>
            </a:r>
            <a:br>
              <a:rPr lang="en-US" altLang="ko-KR" sz="1500" dirty="0">
                <a:solidFill>
                  <a:srgbClr val="D9D9D9"/>
                </a:solidFill>
              </a:rPr>
            </a:br>
            <a:r>
              <a:rPr lang="ko-KR" altLang="en-US" sz="1500" dirty="0">
                <a:solidFill>
                  <a:srgbClr val="D9D9D9"/>
                </a:solidFill>
              </a:rPr>
              <a:t>지구 인구 </a:t>
            </a:r>
            <a:r>
              <a:rPr lang="en-US" altLang="ko" sz="1500" dirty="0">
                <a:solidFill>
                  <a:srgbClr val="9BD746"/>
                </a:solidFill>
              </a:rPr>
              <a:t>9</a:t>
            </a:r>
            <a:r>
              <a:rPr lang="en-US" altLang="ko-KR" sz="1500" dirty="0">
                <a:solidFill>
                  <a:srgbClr val="9BD746"/>
                </a:solidFill>
              </a:rPr>
              <a:t>0</a:t>
            </a:r>
            <a:r>
              <a:rPr lang="ko-KR" altLang="en-US" sz="1500" dirty="0" err="1">
                <a:solidFill>
                  <a:srgbClr val="9BD746"/>
                </a:solidFill>
              </a:rPr>
              <a:t>억명</a:t>
            </a:r>
            <a:endParaRPr lang="ko" altLang="en-US" sz="1500" dirty="0">
              <a:solidFill>
                <a:srgbClr val="D9D9D9"/>
              </a:solidFill>
            </a:endParaRPr>
          </a:p>
          <a:p>
            <a:pPr algn="l">
              <a:lnSpc>
                <a:spcPct val="115000"/>
              </a:lnSpc>
              <a:buSzPts val="800"/>
            </a:pPr>
            <a:r>
              <a:rPr lang="ko-KR" altLang="en-US" sz="1500" dirty="0">
                <a:solidFill>
                  <a:srgbClr val="D9D9D9"/>
                </a:solidFill>
              </a:rPr>
              <a:t>모든 사람이 비트코인 주소</a:t>
            </a:r>
            <a:r>
              <a:rPr lang="ko-KR" altLang="en-US" sz="1500" dirty="0">
                <a:solidFill>
                  <a:srgbClr val="9BD746"/>
                </a:solidFill>
              </a:rPr>
              <a:t> </a:t>
            </a:r>
            <a:r>
              <a:rPr lang="ko-KR" altLang="en-US" sz="1500" dirty="0" err="1">
                <a:solidFill>
                  <a:srgbClr val="9BD746"/>
                </a:solidFill>
              </a:rPr>
              <a:t>천만개</a:t>
            </a:r>
            <a:r>
              <a:rPr lang="ko-KR" altLang="en-US" sz="1500" dirty="0">
                <a:solidFill>
                  <a:srgbClr val="9BD746"/>
                </a:solidFill>
              </a:rPr>
              <a:t> 씩 </a:t>
            </a:r>
            <a:r>
              <a:rPr lang="ko-KR" altLang="en-US" sz="1500" dirty="0">
                <a:solidFill>
                  <a:srgbClr val="D9D9D9"/>
                </a:solidFill>
              </a:rPr>
              <a:t>소유</a:t>
            </a:r>
            <a:br>
              <a:rPr lang="en-US" altLang="ko-KR" sz="1500" dirty="0">
                <a:solidFill>
                  <a:srgbClr val="D9D9D9"/>
                </a:solidFill>
              </a:rPr>
            </a:br>
            <a:r>
              <a:rPr lang="ko" altLang="en-US" sz="1500" dirty="0">
                <a:solidFill>
                  <a:schemeClr val="bg1"/>
                </a:solidFill>
              </a:rPr>
              <a:t>총 </a:t>
            </a:r>
            <a:r>
              <a:rPr lang="en-US" sz="1500" dirty="0">
                <a:solidFill>
                  <a:srgbClr val="92D050"/>
                </a:solidFill>
              </a:rPr>
              <a:t>90,000,000,000,000,000</a:t>
            </a:r>
            <a:r>
              <a:rPr lang="ko-KR" altLang="en-US" sz="1500" dirty="0">
                <a:solidFill>
                  <a:srgbClr val="92D050"/>
                </a:solidFill>
              </a:rPr>
              <a:t>개</a:t>
            </a:r>
            <a:r>
              <a:rPr lang="ko-KR" altLang="en-US" sz="1500" dirty="0">
                <a:solidFill>
                  <a:schemeClr val="bg1"/>
                </a:solidFill>
              </a:rPr>
              <a:t>의 지갑</a:t>
            </a:r>
            <a:br>
              <a:rPr lang="en-US" dirty="0"/>
            </a:br>
            <a:r>
              <a:rPr lang="en-US" sz="1500" dirty="0">
                <a:solidFill>
                  <a:srgbClr val="92D050"/>
                </a:solidFill>
              </a:rPr>
              <a:t>90,000,000,000,000,000</a:t>
            </a:r>
            <a:r>
              <a:rPr lang="ko-KR" altLang="en-US" sz="1500" dirty="0">
                <a:solidFill>
                  <a:srgbClr val="92D050"/>
                </a:solidFill>
              </a:rPr>
              <a:t> </a:t>
            </a:r>
            <a:r>
              <a:rPr lang="en-US" altLang="ko-KR" sz="1500" dirty="0">
                <a:solidFill>
                  <a:srgbClr val="92D050"/>
                </a:solidFill>
              </a:rPr>
              <a:t>/</a:t>
            </a:r>
            <a:r>
              <a:rPr lang="ko-KR" altLang="en-US" sz="1500" dirty="0">
                <a:solidFill>
                  <a:srgbClr val="92D050"/>
                </a:solidFill>
              </a:rPr>
              <a:t> </a:t>
            </a:r>
            <a:r>
              <a:rPr lang="en-US" altLang="ko" sz="1600" dirty="0">
                <a:solidFill>
                  <a:srgbClr val="EFEFEF"/>
                </a:solidFill>
              </a:rPr>
              <a:t>2</a:t>
            </a:r>
            <a:r>
              <a:rPr lang="en-US" altLang="ko" sz="1600" baseline="30000" dirty="0">
                <a:solidFill>
                  <a:srgbClr val="EFEFEF"/>
                </a:solidFill>
              </a:rPr>
              <a:t>160</a:t>
            </a:r>
            <a:r>
              <a:rPr lang="ko" altLang="en-US" sz="1600" baseline="30000" dirty="0">
                <a:solidFill>
                  <a:srgbClr val="EFEFEF"/>
                </a:solidFill>
              </a:rPr>
              <a:t> </a:t>
            </a:r>
            <a:br>
              <a:rPr lang="en-US" altLang="ko" sz="1600" baseline="30000" dirty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>=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sz="1500" dirty="0">
                <a:solidFill>
                  <a:srgbClr val="92D050"/>
                </a:solidFill>
              </a:rPr>
              <a:t>0.00000000000000000000000000000000615%</a:t>
            </a:r>
            <a:br>
              <a:rPr lang="en-US" sz="1500" dirty="0">
                <a:solidFill>
                  <a:srgbClr val="92D050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=</a:t>
            </a:r>
            <a:r>
              <a:rPr lang="ko-KR" altLang="en-US" sz="1500" dirty="0">
                <a:solidFill>
                  <a:schemeClr val="bg1"/>
                </a:solidFill>
              </a:rPr>
              <a:t> 전기세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r>
              <a:rPr lang="ko-KR" altLang="en-US" sz="1500" dirty="0">
                <a:solidFill>
                  <a:schemeClr val="bg1"/>
                </a:solidFill>
              </a:rPr>
              <a:t> 실제 </a:t>
            </a:r>
            <a:r>
              <a:rPr lang="ko-KR" altLang="en-US" sz="1500" dirty="0" err="1">
                <a:solidFill>
                  <a:schemeClr val="bg1"/>
                </a:solidFill>
              </a:rPr>
              <a:t>비트코인이</a:t>
            </a:r>
            <a:r>
              <a:rPr lang="ko-KR" altLang="en-US" sz="1500" dirty="0">
                <a:solidFill>
                  <a:schemeClr val="bg1"/>
                </a:solidFill>
              </a:rPr>
              <a:t> 들어있는지 여부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  <a:r>
              <a:rPr lang="ko-KR" altLang="en-US" sz="1500" dirty="0">
                <a:solidFill>
                  <a:schemeClr val="bg1"/>
                </a:solidFill>
              </a:rPr>
              <a:t> 얼마나 들어있는지 조차 고려  안됨</a:t>
            </a:r>
            <a:br>
              <a:rPr lang="en-US" dirty="0"/>
            </a:br>
            <a:endParaRPr lang="ko" altLang="en-US" sz="1500" dirty="0">
              <a:solidFill>
                <a:srgbClr val="D9D9D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24729B-F4A1-FF49-B1F8-E7A5446B6D41}"/>
              </a:ext>
            </a:extLst>
          </p:cNvPr>
          <p:cNvSpPr/>
          <p:nvPr/>
        </p:nvSpPr>
        <p:spPr>
          <a:xfrm>
            <a:off x="747680" y="1608993"/>
            <a:ext cx="7993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= 1,460,000,000,000,000,000,000,000,000,000,000,000,000,000,000,000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994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519802" y="6520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altLang="en-US" sz="1400" b="1" dirty="0">
                <a:solidFill>
                  <a:srgbClr val="9BD746"/>
                </a:solidFill>
              </a:rPr>
              <a:t>공개키</a:t>
            </a:r>
            <a:r>
              <a:rPr lang="ko-KR" altLang="en-US" sz="1400" b="1" dirty="0">
                <a:solidFill>
                  <a:srgbClr val="9BD746"/>
                </a:solidFill>
              </a:rPr>
              <a:t> 암호화 방식</a:t>
            </a:r>
            <a:endParaRPr sz="1500" b="1" dirty="0">
              <a:solidFill>
                <a:srgbClr val="9BD746"/>
              </a:solidFill>
            </a:endParaRPr>
          </a:p>
        </p:txBody>
      </p:sp>
      <p:pic>
        <p:nvPicPr>
          <p:cNvPr id="5" name="Picture 4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7787B6BB-B880-6245-B281-BE52F738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30" r="86789" b="54103"/>
          <a:stretch/>
        </p:blipFill>
        <p:spPr>
          <a:xfrm>
            <a:off x="1643024" y="1791548"/>
            <a:ext cx="687932" cy="858559"/>
          </a:xfrm>
          <a:prstGeom prst="rect">
            <a:avLst/>
          </a:prstGeom>
        </p:spPr>
      </p:pic>
      <p:pic>
        <p:nvPicPr>
          <p:cNvPr id="7" name="Picture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ECCF43F2-21B3-104D-97BE-7E18833E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88" t="12863" b="55561"/>
          <a:stretch/>
        </p:blipFill>
        <p:spPr>
          <a:xfrm>
            <a:off x="7128855" y="1761305"/>
            <a:ext cx="687932" cy="810039"/>
          </a:xfrm>
          <a:prstGeom prst="rect">
            <a:avLst/>
          </a:prstGeom>
        </p:spPr>
      </p:pic>
      <p:sp>
        <p:nvSpPr>
          <p:cNvPr id="34" name="Google Shape;225;p32">
            <a:extLst>
              <a:ext uri="{FF2B5EF4-FFF2-40B4-BE49-F238E27FC236}">
                <a16:creationId xmlns:a16="http://schemas.microsoft.com/office/drawing/2014/main" id="{98412275-9810-A540-AC20-80D06C9AF3A2}"/>
              </a:ext>
            </a:extLst>
          </p:cNvPr>
          <p:cNvSpPr txBox="1">
            <a:spLocks/>
          </p:cNvSpPr>
          <p:nvPr/>
        </p:nvSpPr>
        <p:spPr>
          <a:xfrm>
            <a:off x="2501349" y="3158491"/>
            <a:ext cx="627149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암호화</a:t>
            </a:r>
          </a:p>
        </p:txBody>
      </p:sp>
      <p:sp>
        <p:nvSpPr>
          <p:cNvPr id="35" name="Google Shape;225;p32">
            <a:extLst>
              <a:ext uri="{FF2B5EF4-FFF2-40B4-BE49-F238E27FC236}">
                <a16:creationId xmlns:a16="http://schemas.microsoft.com/office/drawing/2014/main" id="{9D09AEE5-776A-4D44-B8C0-5240FF549C33}"/>
              </a:ext>
            </a:extLst>
          </p:cNvPr>
          <p:cNvSpPr txBox="1">
            <a:spLocks/>
          </p:cNvSpPr>
          <p:nvPr/>
        </p:nvSpPr>
        <p:spPr>
          <a:xfrm>
            <a:off x="5737228" y="3158491"/>
            <a:ext cx="627150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복호화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71;p34">
            <a:extLst>
              <a:ext uri="{FF2B5EF4-FFF2-40B4-BE49-F238E27FC236}">
                <a16:creationId xmlns:a16="http://schemas.microsoft.com/office/drawing/2014/main" id="{F4EC033C-B563-B545-B7E0-6C8FD3D67C13}"/>
              </a:ext>
            </a:extLst>
          </p:cNvPr>
          <p:cNvSpPr txBox="1"/>
          <p:nvPr/>
        </p:nvSpPr>
        <p:spPr>
          <a:xfrm>
            <a:off x="2435269" y="1767786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“Hello Choi!”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71;p34">
            <a:extLst>
              <a:ext uri="{FF2B5EF4-FFF2-40B4-BE49-F238E27FC236}">
                <a16:creationId xmlns:a16="http://schemas.microsoft.com/office/drawing/2014/main" id="{63531C3B-F42C-0444-89C5-3066E33DB73B}"/>
              </a:ext>
            </a:extLst>
          </p:cNvPr>
          <p:cNvSpPr txBox="1"/>
          <p:nvPr/>
        </p:nvSpPr>
        <p:spPr>
          <a:xfrm>
            <a:off x="6999333" y="2660207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“Hello Choi!”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271;p34">
            <a:extLst>
              <a:ext uri="{FF2B5EF4-FFF2-40B4-BE49-F238E27FC236}">
                <a16:creationId xmlns:a16="http://schemas.microsoft.com/office/drawing/2014/main" id="{FFFA1250-28AC-5844-A3B2-F1AD99FA238F}"/>
              </a:ext>
            </a:extLst>
          </p:cNvPr>
          <p:cNvSpPr txBox="1"/>
          <p:nvPr/>
        </p:nvSpPr>
        <p:spPr>
          <a:xfrm>
            <a:off x="1308313" y="3425895"/>
            <a:ext cx="133411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유진초이의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공개키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700E4E-1FE5-4E49-9558-A18110B745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6989" y="2768990"/>
            <a:ext cx="663970" cy="427658"/>
          </a:xfrm>
          <a:prstGeom prst="bentConnector3">
            <a:avLst>
              <a:gd name="adj1" fmla="val 10018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8">
            <a:extLst>
              <a:ext uri="{FF2B5EF4-FFF2-40B4-BE49-F238E27FC236}">
                <a16:creationId xmlns:a16="http://schemas.microsoft.com/office/drawing/2014/main" id="{A4ABCBE7-FEEA-9445-9846-F9BF4A85FB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83325" y="2354005"/>
            <a:ext cx="979229" cy="483967"/>
          </a:xfrm>
          <a:prstGeom prst="bentConnector3">
            <a:avLst>
              <a:gd name="adj1" fmla="val 14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E474AA-EAD9-6C45-B536-580E53830320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3128498" y="3314804"/>
            <a:ext cx="260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Google Shape;271;p34">
            <a:extLst>
              <a:ext uri="{FF2B5EF4-FFF2-40B4-BE49-F238E27FC236}">
                <a16:creationId xmlns:a16="http://schemas.microsoft.com/office/drawing/2014/main" id="{473B6ADD-87E3-D449-ABC9-0FD81BCB449E}"/>
              </a:ext>
            </a:extLst>
          </p:cNvPr>
          <p:cNvSpPr txBox="1"/>
          <p:nvPr/>
        </p:nvSpPr>
        <p:spPr>
          <a:xfrm>
            <a:off x="3730957" y="2967740"/>
            <a:ext cx="118115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@HbzT8!kwE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“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13;p31">
            <a:extLst>
              <a:ext uri="{FF2B5EF4-FFF2-40B4-BE49-F238E27FC236}">
                <a16:creationId xmlns:a16="http://schemas.microsoft.com/office/drawing/2014/main" id="{E3BEDE0F-46D7-604D-ADC0-4E9242978C1C}"/>
              </a:ext>
            </a:extLst>
          </p:cNvPr>
          <p:cNvSpPr txBox="1">
            <a:spLocks/>
          </p:cNvSpPr>
          <p:nvPr/>
        </p:nvSpPr>
        <p:spPr>
          <a:xfrm>
            <a:off x="669865" y="1049495"/>
            <a:ext cx="3061092" cy="54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메세지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암호화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(secure a message)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1" name="Straight Arrow Connector 8">
            <a:extLst>
              <a:ext uri="{FF2B5EF4-FFF2-40B4-BE49-F238E27FC236}">
                <a16:creationId xmlns:a16="http://schemas.microsoft.com/office/drawing/2014/main" id="{F39BA9F2-A65F-7940-85CC-E929BF47CE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0803" y="2099585"/>
            <a:ext cx="1078052" cy="1058905"/>
          </a:xfrm>
          <a:prstGeom prst="bentConnector3">
            <a:avLst>
              <a:gd name="adj1" fmla="val 1010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Google Shape;271;p34">
            <a:extLst>
              <a:ext uri="{FF2B5EF4-FFF2-40B4-BE49-F238E27FC236}">
                <a16:creationId xmlns:a16="http://schemas.microsoft.com/office/drawing/2014/main" id="{78D84388-827C-0D4E-9E0C-97E53BA9E03D}"/>
              </a:ext>
            </a:extLst>
          </p:cNvPr>
          <p:cNvSpPr txBox="1"/>
          <p:nvPr/>
        </p:nvSpPr>
        <p:spPr>
          <a:xfrm>
            <a:off x="5896823" y="1739444"/>
            <a:ext cx="133411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유진초이의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비밀키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8" name="Straight Arrow Connector 8">
            <a:extLst>
              <a:ext uri="{FF2B5EF4-FFF2-40B4-BE49-F238E27FC236}">
                <a16:creationId xmlns:a16="http://schemas.microsoft.com/office/drawing/2014/main" id="{43124217-87DB-E74B-983A-274976F7A89F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6364378" y="2940508"/>
            <a:ext cx="1138692" cy="374296"/>
          </a:xfrm>
          <a:prstGeom prst="bentConnector3">
            <a:avLst>
              <a:gd name="adj1" fmla="val 10035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519802" y="6520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altLang="en-US" sz="1400" b="1" dirty="0">
                <a:solidFill>
                  <a:srgbClr val="9BD746"/>
                </a:solidFill>
              </a:rPr>
              <a:t>공개키</a:t>
            </a:r>
            <a:r>
              <a:rPr lang="ko-KR" altLang="en-US" sz="1400" b="1" dirty="0">
                <a:solidFill>
                  <a:srgbClr val="9BD746"/>
                </a:solidFill>
              </a:rPr>
              <a:t> 암호화 방식</a:t>
            </a:r>
            <a:endParaRPr sz="1500" b="1" dirty="0">
              <a:solidFill>
                <a:srgbClr val="9BD746"/>
              </a:solidFill>
            </a:endParaRPr>
          </a:p>
        </p:txBody>
      </p:sp>
      <p:pic>
        <p:nvPicPr>
          <p:cNvPr id="5" name="Picture 4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7787B6BB-B880-6245-B281-BE52F738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30" r="86789" b="54103"/>
          <a:stretch/>
        </p:blipFill>
        <p:spPr>
          <a:xfrm>
            <a:off x="1643024" y="1512580"/>
            <a:ext cx="687932" cy="858559"/>
          </a:xfrm>
          <a:prstGeom prst="rect">
            <a:avLst/>
          </a:prstGeom>
        </p:spPr>
      </p:pic>
      <p:pic>
        <p:nvPicPr>
          <p:cNvPr id="7" name="Picture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ECCF43F2-21B3-104D-97BE-7E18833E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88" t="12863" b="55561"/>
          <a:stretch/>
        </p:blipFill>
        <p:spPr>
          <a:xfrm>
            <a:off x="7079066" y="1684353"/>
            <a:ext cx="687932" cy="810039"/>
          </a:xfrm>
          <a:prstGeom prst="rect">
            <a:avLst/>
          </a:prstGeom>
        </p:spPr>
      </p:pic>
      <p:sp>
        <p:nvSpPr>
          <p:cNvPr id="34" name="Google Shape;225;p32">
            <a:extLst>
              <a:ext uri="{FF2B5EF4-FFF2-40B4-BE49-F238E27FC236}">
                <a16:creationId xmlns:a16="http://schemas.microsoft.com/office/drawing/2014/main" id="{98412275-9810-A540-AC20-80D06C9AF3A2}"/>
              </a:ext>
            </a:extLst>
          </p:cNvPr>
          <p:cNvSpPr txBox="1">
            <a:spLocks/>
          </p:cNvSpPr>
          <p:nvPr/>
        </p:nvSpPr>
        <p:spPr>
          <a:xfrm>
            <a:off x="2501349" y="3158491"/>
            <a:ext cx="627149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암호화</a:t>
            </a:r>
          </a:p>
        </p:txBody>
      </p:sp>
      <p:sp>
        <p:nvSpPr>
          <p:cNvPr id="35" name="Google Shape;225;p32">
            <a:extLst>
              <a:ext uri="{FF2B5EF4-FFF2-40B4-BE49-F238E27FC236}">
                <a16:creationId xmlns:a16="http://schemas.microsoft.com/office/drawing/2014/main" id="{9D09AEE5-776A-4D44-B8C0-5240FF549C33}"/>
              </a:ext>
            </a:extLst>
          </p:cNvPr>
          <p:cNvSpPr txBox="1">
            <a:spLocks/>
          </p:cNvSpPr>
          <p:nvPr/>
        </p:nvSpPr>
        <p:spPr>
          <a:xfrm>
            <a:off x="5737228" y="3158491"/>
            <a:ext cx="627150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복호화</a:t>
            </a: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271;p34">
            <a:extLst>
              <a:ext uri="{FF2B5EF4-FFF2-40B4-BE49-F238E27FC236}">
                <a16:creationId xmlns:a16="http://schemas.microsoft.com/office/drawing/2014/main" id="{F4EC033C-B563-B545-B7E0-6C8FD3D67C13}"/>
              </a:ext>
            </a:extLst>
          </p:cNvPr>
          <p:cNvSpPr txBox="1"/>
          <p:nvPr/>
        </p:nvSpPr>
        <p:spPr>
          <a:xfrm>
            <a:off x="2341435" y="1472767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“Hello Choi!”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271;p34">
            <a:extLst>
              <a:ext uri="{FF2B5EF4-FFF2-40B4-BE49-F238E27FC236}">
                <a16:creationId xmlns:a16="http://schemas.microsoft.com/office/drawing/2014/main" id="{63531C3B-F42C-0444-89C5-3066E33DB73B}"/>
              </a:ext>
            </a:extLst>
          </p:cNvPr>
          <p:cNvSpPr txBox="1"/>
          <p:nvPr/>
        </p:nvSpPr>
        <p:spPr>
          <a:xfrm>
            <a:off x="6790970" y="2740633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lvl="0" algn="ctr">
              <a:lnSpc>
                <a:spcPct val="90000"/>
              </a:lnSpc>
              <a:spcBef>
                <a:spcPts val="800"/>
              </a:spcBef>
              <a:defRPr/>
            </a:pPr>
            <a:r>
              <a:rPr lang="en-US" sz="1100" dirty="0">
                <a:solidFill>
                  <a:srgbClr val="D9D9D9"/>
                </a:solidFill>
              </a:rPr>
              <a:t>5C042F2E..</a:t>
            </a:r>
          </a:p>
        </p:txBody>
      </p:sp>
      <p:sp>
        <p:nvSpPr>
          <p:cNvPr id="39" name="Google Shape;271;p34">
            <a:extLst>
              <a:ext uri="{FF2B5EF4-FFF2-40B4-BE49-F238E27FC236}">
                <a16:creationId xmlns:a16="http://schemas.microsoft.com/office/drawing/2014/main" id="{FFFA1250-28AC-5844-A3B2-F1AD99FA238F}"/>
              </a:ext>
            </a:extLst>
          </p:cNvPr>
          <p:cNvSpPr txBox="1"/>
          <p:nvPr/>
        </p:nvSpPr>
        <p:spPr>
          <a:xfrm>
            <a:off x="1308313" y="3425895"/>
            <a:ext cx="133411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rgbClr val="D9D9D9"/>
                </a:solidFill>
              </a:rPr>
              <a:t>고애신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의 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rgbClr val="D9D9D9"/>
                </a:solidFill>
              </a:rPr>
              <a:t>비밀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700E4E-1FE5-4E49-9558-A18110B7450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743064" y="2615064"/>
            <a:ext cx="943664" cy="455813"/>
          </a:xfrm>
          <a:prstGeom prst="bentConnector3">
            <a:avLst>
              <a:gd name="adj1" fmla="val 10009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8">
            <a:extLst>
              <a:ext uri="{FF2B5EF4-FFF2-40B4-BE49-F238E27FC236}">
                <a16:creationId xmlns:a16="http://schemas.microsoft.com/office/drawing/2014/main" id="{A4ABCBE7-FEEA-9445-9846-F9BF4A85FB8D}"/>
              </a:ext>
            </a:extLst>
          </p:cNvPr>
          <p:cNvCxnSpPr>
            <a:cxnSpLocks/>
          </p:cNvCxnSpPr>
          <p:nvPr/>
        </p:nvCxnSpPr>
        <p:spPr>
          <a:xfrm>
            <a:off x="2309911" y="1852334"/>
            <a:ext cx="530124" cy="386293"/>
          </a:xfrm>
          <a:prstGeom prst="bentConnector3">
            <a:avLst>
              <a:gd name="adj1" fmla="val 1011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E474AA-EAD9-6C45-B536-580E53830320}"/>
              </a:ext>
            </a:extLst>
          </p:cNvPr>
          <p:cNvCxnSpPr>
            <a:cxnSpLocks/>
          </p:cNvCxnSpPr>
          <p:nvPr/>
        </p:nvCxnSpPr>
        <p:spPr>
          <a:xfrm>
            <a:off x="3128498" y="3313204"/>
            <a:ext cx="2608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Google Shape;271;p34">
            <a:extLst>
              <a:ext uri="{FF2B5EF4-FFF2-40B4-BE49-F238E27FC236}">
                <a16:creationId xmlns:a16="http://schemas.microsoft.com/office/drawing/2014/main" id="{473B6ADD-87E3-D449-ABC9-0FD81BCB449E}"/>
              </a:ext>
            </a:extLst>
          </p:cNvPr>
          <p:cNvSpPr txBox="1"/>
          <p:nvPr/>
        </p:nvSpPr>
        <p:spPr>
          <a:xfrm>
            <a:off x="3730957" y="2971675"/>
            <a:ext cx="1181154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7Js^%a91j..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271;p34">
            <a:extLst>
              <a:ext uri="{FF2B5EF4-FFF2-40B4-BE49-F238E27FC236}">
                <a16:creationId xmlns:a16="http://schemas.microsoft.com/office/drawing/2014/main" id="{00B3C798-C1FC-1E4B-B7D5-B9CD1F0C35AB}"/>
              </a:ext>
            </a:extLst>
          </p:cNvPr>
          <p:cNvSpPr txBox="1"/>
          <p:nvPr/>
        </p:nvSpPr>
        <p:spPr>
          <a:xfrm>
            <a:off x="5888254" y="2159452"/>
            <a:ext cx="1334112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rgbClr val="D9D9D9"/>
                </a:solidFill>
              </a:rPr>
              <a:t>고애신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의 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rgbClr val="D9D9D9"/>
                </a:solidFill>
              </a:rPr>
              <a:t>공개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키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13;p31">
            <a:extLst>
              <a:ext uri="{FF2B5EF4-FFF2-40B4-BE49-F238E27FC236}">
                <a16:creationId xmlns:a16="http://schemas.microsoft.com/office/drawing/2014/main" id="{E3BEDE0F-46D7-604D-ADC0-4E9242978C1C}"/>
              </a:ext>
            </a:extLst>
          </p:cNvPr>
          <p:cNvSpPr txBox="1">
            <a:spLocks/>
          </p:cNvSpPr>
          <p:nvPr/>
        </p:nvSpPr>
        <p:spPr>
          <a:xfrm>
            <a:off x="669866" y="1049495"/>
            <a:ext cx="2338860" cy="54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디지털 서명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225;p32">
            <a:extLst>
              <a:ext uri="{FF2B5EF4-FFF2-40B4-BE49-F238E27FC236}">
                <a16:creationId xmlns:a16="http://schemas.microsoft.com/office/drawing/2014/main" id="{B6DC7A2D-8AA9-3243-AB32-9D4CDC040B19}"/>
              </a:ext>
            </a:extLst>
          </p:cNvPr>
          <p:cNvSpPr txBox="1">
            <a:spLocks/>
          </p:cNvSpPr>
          <p:nvPr/>
        </p:nvSpPr>
        <p:spPr>
          <a:xfrm>
            <a:off x="2501349" y="2226362"/>
            <a:ext cx="627149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해시</a:t>
            </a:r>
          </a:p>
        </p:txBody>
      </p:sp>
      <p:sp>
        <p:nvSpPr>
          <p:cNvPr id="26" name="Google Shape;271;p34">
            <a:extLst>
              <a:ext uri="{FF2B5EF4-FFF2-40B4-BE49-F238E27FC236}">
                <a16:creationId xmlns:a16="http://schemas.microsoft.com/office/drawing/2014/main" id="{305B1623-9F16-7F48-B9E5-5ACC7F9DB693}"/>
              </a:ext>
            </a:extLst>
          </p:cNvPr>
          <p:cNvSpPr txBox="1"/>
          <p:nvPr/>
        </p:nvSpPr>
        <p:spPr>
          <a:xfrm>
            <a:off x="2786768" y="2599007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D9D9D9"/>
                </a:solidFill>
              </a:rPr>
              <a:t>5C042F2E..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709E6C-7BC9-A54F-B651-BBA9A8E017EC}"/>
              </a:ext>
            </a:extLst>
          </p:cNvPr>
          <p:cNvCxnSpPr>
            <a:cxnSpLocks/>
          </p:cNvCxnSpPr>
          <p:nvPr/>
        </p:nvCxnSpPr>
        <p:spPr>
          <a:xfrm>
            <a:off x="2841842" y="2534763"/>
            <a:ext cx="1" cy="63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C5A049-EFDB-764B-B423-A201DC58235E}"/>
              </a:ext>
            </a:extLst>
          </p:cNvPr>
          <p:cNvCxnSpPr>
            <a:cxnSpLocks/>
          </p:cNvCxnSpPr>
          <p:nvPr/>
        </p:nvCxnSpPr>
        <p:spPr>
          <a:xfrm flipV="1">
            <a:off x="2854712" y="1845435"/>
            <a:ext cx="4274143" cy="7909"/>
          </a:xfrm>
          <a:prstGeom prst="straightConnector1">
            <a:avLst/>
          </a:prstGeom>
          <a:ln w="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Google Shape;271;p34">
            <a:extLst>
              <a:ext uri="{FF2B5EF4-FFF2-40B4-BE49-F238E27FC236}">
                <a16:creationId xmlns:a16="http://schemas.microsoft.com/office/drawing/2014/main" id="{4340EB2A-E879-FF47-89C6-49177197C8B5}"/>
              </a:ext>
            </a:extLst>
          </p:cNvPr>
          <p:cNvSpPr txBox="1"/>
          <p:nvPr/>
        </p:nvSpPr>
        <p:spPr>
          <a:xfrm>
            <a:off x="7737947" y="1580586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" sz="11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“Hello Choi!”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0" name="Straight Arrow Connector 8">
            <a:extLst>
              <a:ext uri="{FF2B5EF4-FFF2-40B4-BE49-F238E27FC236}">
                <a16:creationId xmlns:a16="http://schemas.microsoft.com/office/drawing/2014/main" id="{B31B65A9-16A4-C849-BADB-3EA10A96A94F}"/>
              </a:ext>
            </a:extLst>
          </p:cNvPr>
          <p:cNvCxnSpPr>
            <a:cxnSpLocks/>
          </p:cNvCxnSpPr>
          <p:nvPr/>
        </p:nvCxnSpPr>
        <p:spPr>
          <a:xfrm>
            <a:off x="7775681" y="1939893"/>
            <a:ext cx="530123" cy="286469"/>
          </a:xfrm>
          <a:prstGeom prst="bentConnector3">
            <a:avLst>
              <a:gd name="adj1" fmla="val 1011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Google Shape;225;p32">
            <a:extLst>
              <a:ext uri="{FF2B5EF4-FFF2-40B4-BE49-F238E27FC236}">
                <a16:creationId xmlns:a16="http://schemas.microsoft.com/office/drawing/2014/main" id="{0B034D00-711B-6E46-8317-B00F71CD611B}"/>
              </a:ext>
            </a:extLst>
          </p:cNvPr>
          <p:cNvSpPr txBox="1">
            <a:spLocks/>
          </p:cNvSpPr>
          <p:nvPr/>
        </p:nvSpPr>
        <p:spPr>
          <a:xfrm>
            <a:off x="7992229" y="2265260"/>
            <a:ext cx="627149" cy="31262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vert="horz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해시</a:t>
            </a:r>
          </a:p>
        </p:txBody>
      </p:sp>
      <p:sp>
        <p:nvSpPr>
          <p:cNvPr id="42" name="Google Shape;271;p34">
            <a:extLst>
              <a:ext uri="{FF2B5EF4-FFF2-40B4-BE49-F238E27FC236}">
                <a16:creationId xmlns:a16="http://schemas.microsoft.com/office/drawing/2014/main" id="{6281312A-240B-B243-AFA6-62F39A90273A}"/>
              </a:ext>
            </a:extLst>
          </p:cNvPr>
          <p:cNvSpPr txBox="1"/>
          <p:nvPr/>
        </p:nvSpPr>
        <p:spPr>
          <a:xfrm>
            <a:off x="7834416" y="2735549"/>
            <a:ext cx="946976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D9D9D9"/>
                </a:solidFill>
              </a:rPr>
              <a:t>5C042F2E..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0" name="Straight Arrow Connector 8">
            <a:extLst>
              <a:ext uri="{FF2B5EF4-FFF2-40B4-BE49-F238E27FC236}">
                <a16:creationId xmlns:a16="http://schemas.microsoft.com/office/drawing/2014/main" id="{50395F88-8FD9-2D46-8B45-CC1C62FF99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0803" y="2099585"/>
            <a:ext cx="1078052" cy="1058905"/>
          </a:xfrm>
          <a:prstGeom prst="bentConnector3">
            <a:avLst>
              <a:gd name="adj1" fmla="val 1010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8">
            <a:extLst>
              <a:ext uri="{FF2B5EF4-FFF2-40B4-BE49-F238E27FC236}">
                <a16:creationId xmlns:a16="http://schemas.microsoft.com/office/drawing/2014/main" id="{7F16F5A9-19B9-C847-93E2-5E880F410F22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6364377" y="3072433"/>
            <a:ext cx="900081" cy="2455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22D0BE-672A-4047-ABA7-C94F1C24372B}"/>
              </a:ext>
            </a:extLst>
          </p:cNvPr>
          <p:cNvCxnSpPr>
            <a:cxnSpLocks/>
          </p:cNvCxnSpPr>
          <p:nvPr/>
        </p:nvCxnSpPr>
        <p:spPr>
          <a:xfrm>
            <a:off x="8305803" y="2579236"/>
            <a:ext cx="0" cy="27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BA8B58E-C0FE-E546-9DE9-853756F5C211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746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127" y="1743692"/>
            <a:ext cx="5220731" cy="2570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ctrTitle"/>
          </p:nvPr>
        </p:nvSpPr>
        <p:spPr>
          <a:xfrm>
            <a:off x="545202" y="5683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500" b="1">
                <a:solidFill>
                  <a:srgbClr val="9BD746"/>
                </a:solidFill>
              </a:rPr>
              <a:t>분산 시스템</a:t>
            </a:r>
            <a:endParaRPr sz="1500">
              <a:solidFill>
                <a:srgbClr val="9BD746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4294967295"/>
          </p:nvPr>
        </p:nvSpPr>
        <p:spPr>
          <a:xfrm>
            <a:off x="1990730" y="2701258"/>
            <a:ext cx="476400" cy="1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434343"/>
                </a:solidFill>
              </a:rPr>
              <a:t>고애신</a:t>
            </a:r>
            <a:endParaRPr sz="800" b="1" dirty="0">
              <a:solidFill>
                <a:srgbClr val="434343"/>
              </a:solidFill>
            </a:endParaRPr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4294967295"/>
          </p:nvPr>
        </p:nvSpPr>
        <p:spPr>
          <a:xfrm>
            <a:off x="6493654" y="2682583"/>
            <a:ext cx="552600" cy="1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434343"/>
                </a:solidFill>
              </a:rPr>
              <a:t>유진초이</a:t>
            </a:r>
            <a:endParaRPr sz="800" b="1">
              <a:solidFill>
                <a:srgbClr val="434343"/>
              </a:solidFill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 rot="10800000">
            <a:off x="2894841" y="2834055"/>
            <a:ext cx="3891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2"/>
          <p:cNvSpPr txBox="1">
            <a:spLocks noGrp="1"/>
          </p:cNvSpPr>
          <p:nvPr>
            <p:ph type="body" idx="4294967295"/>
          </p:nvPr>
        </p:nvSpPr>
        <p:spPr>
          <a:xfrm>
            <a:off x="3822375" y="130533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5486499" y="1548970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4294967295"/>
          </p:nvPr>
        </p:nvSpPr>
        <p:spPr>
          <a:xfrm>
            <a:off x="2158250" y="1548970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4294967295"/>
          </p:nvPr>
        </p:nvSpPr>
        <p:spPr>
          <a:xfrm>
            <a:off x="5813371" y="3160396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4294967295"/>
          </p:nvPr>
        </p:nvSpPr>
        <p:spPr>
          <a:xfrm>
            <a:off x="1712990" y="3234591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4294967295"/>
          </p:nvPr>
        </p:nvSpPr>
        <p:spPr>
          <a:xfrm>
            <a:off x="2062831" y="394248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4294967295"/>
          </p:nvPr>
        </p:nvSpPr>
        <p:spPr>
          <a:xfrm>
            <a:off x="5550530" y="394248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4294967295"/>
          </p:nvPr>
        </p:nvSpPr>
        <p:spPr>
          <a:xfrm>
            <a:off x="3747939" y="4493752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ctrTitle"/>
          </p:nvPr>
        </p:nvSpPr>
        <p:spPr>
          <a:xfrm>
            <a:off x="3822375" y="732724"/>
            <a:ext cx="1352654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 dirty="0">
                <a:solidFill>
                  <a:srgbClr val="9BD746"/>
                </a:solidFill>
              </a:rPr>
              <a:t>공개 분산 장부</a:t>
            </a:r>
            <a:endParaRPr sz="1400" dirty="0">
              <a:solidFill>
                <a:srgbClr val="9BD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781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" y="32368"/>
            <a:ext cx="9135074" cy="502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473307" y="48352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altLang="en-US" sz="1400" b="1" dirty="0">
                <a:solidFill>
                  <a:srgbClr val="9BD746"/>
                </a:solidFill>
              </a:rPr>
              <a:t>합의 알고리즘</a:t>
            </a:r>
            <a:endParaRPr sz="1500" b="1" dirty="0">
              <a:solidFill>
                <a:srgbClr val="9BD746"/>
              </a:solidFill>
            </a:endParaRPr>
          </a:p>
        </p:txBody>
      </p:sp>
      <p:sp>
        <p:nvSpPr>
          <p:cNvPr id="76" name="Google Shape;213;p31">
            <a:extLst>
              <a:ext uri="{FF2B5EF4-FFF2-40B4-BE49-F238E27FC236}">
                <a16:creationId xmlns:a16="http://schemas.microsoft.com/office/drawing/2014/main" id="{E3BEDE0F-46D7-604D-ADC0-4E9242978C1C}"/>
              </a:ext>
            </a:extLst>
          </p:cNvPr>
          <p:cNvSpPr txBox="1">
            <a:spLocks/>
          </p:cNvSpPr>
          <p:nvPr/>
        </p:nvSpPr>
        <p:spPr>
          <a:xfrm>
            <a:off x="643769" y="772662"/>
            <a:ext cx="8500231" cy="164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20000"/>
              </a:lnSpc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분산 데이터베이스의 목적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언제나 모든 노드가 </a:t>
            </a:r>
            <a:r>
              <a:rPr lang="ko-KR" altLang="en-US" sz="1400" dirty="0">
                <a:solidFill>
                  <a:schemeClr val="bg1"/>
                </a:solidFill>
              </a:rPr>
              <a:t>동일한 장부를 유지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l">
              <a:lnSpc>
                <a:spcPct val="120000"/>
              </a:lnSpc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비잔틴 노드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악의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해킹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게으른 사용자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l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    </a:t>
            </a:r>
            <a:r>
              <a:rPr lang="en-US" altLang="ko-KR" sz="1400" dirty="0">
                <a:solidFill>
                  <a:schemeClr val="bg1"/>
                </a:solidFill>
              </a:rPr>
              <a:t>“The Byzantine Generals Problem” (</a:t>
            </a:r>
            <a:r>
              <a:rPr lang="en-US" altLang="ko-KR" sz="1400" dirty="0" err="1">
                <a:solidFill>
                  <a:schemeClr val="bg1"/>
                </a:solidFill>
              </a:rPr>
              <a:t>Lamport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en-US" altLang="ko-KR" sz="1400" dirty="0" err="1">
                <a:solidFill>
                  <a:schemeClr val="bg1"/>
                </a:solidFill>
              </a:rPr>
              <a:t>Shostak</a:t>
            </a:r>
            <a:r>
              <a:rPr lang="en-US" altLang="ko-KR" sz="1400" dirty="0">
                <a:solidFill>
                  <a:schemeClr val="bg1"/>
                </a:solidFill>
              </a:rPr>
              <a:t> &amp; Pease, 1982)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>
                <a:solidFill>
                  <a:schemeClr val="bg1"/>
                </a:solidFill>
              </a:rPr>
              <a:t>  </a:t>
            </a:r>
            <a:r>
              <a:rPr lang="en-US" altLang="ko-KR" sz="1400" dirty="0">
                <a:solidFill>
                  <a:schemeClr val="bg1"/>
                </a:solidFill>
              </a:rPr>
              <a:t>FLP result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   “Impossibility of Distributed Consensus with One Faulty Process” (</a:t>
            </a:r>
            <a:r>
              <a:rPr lang="en-US" sz="1400" dirty="0">
                <a:solidFill>
                  <a:schemeClr val="bg1"/>
                </a:solidFill>
              </a:rPr>
              <a:t>Fischer, Lynch &amp; Patterson, 1</a:t>
            </a:r>
            <a:r>
              <a:rPr lang="en-US" altLang="ko-KR" sz="1400" dirty="0">
                <a:solidFill>
                  <a:schemeClr val="bg1"/>
                </a:solidFill>
              </a:rPr>
              <a:t>985)</a:t>
            </a:r>
          </a:p>
          <a:p>
            <a:pPr algn="l">
              <a:lnSpc>
                <a:spcPct val="12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</a:rPr>
              <a:t>비동기 분산 네트워크에서 </a:t>
            </a:r>
            <a:r>
              <a:rPr lang="en-US" altLang="ko-KR" sz="1400" dirty="0">
                <a:solidFill>
                  <a:schemeClr val="bg1"/>
                </a:solidFill>
              </a:rPr>
              <a:t>Crash failure</a:t>
            </a:r>
            <a:r>
              <a:rPr lang="ko-KR" altLang="en-US" sz="1400" dirty="0">
                <a:solidFill>
                  <a:schemeClr val="bg1"/>
                </a:solidFill>
              </a:rPr>
              <a:t>가 단 하나만 존재하더라도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 합의 문제를 해결할 수 없음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46EBC9-5E28-6544-97FE-00AD3445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30" y="2429582"/>
            <a:ext cx="2637046" cy="263704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E12270-5AF3-6040-A034-42249B603560}"/>
              </a:ext>
            </a:extLst>
          </p:cNvPr>
          <p:cNvGrpSpPr/>
          <p:nvPr/>
        </p:nvGrpSpPr>
        <p:grpSpPr>
          <a:xfrm>
            <a:off x="1975369" y="2399702"/>
            <a:ext cx="4733823" cy="1966362"/>
            <a:chOff x="1975369" y="2399702"/>
            <a:chExt cx="4733823" cy="19663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B8486C-7597-4645-81BD-3C60BF9DAC4C}"/>
                </a:ext>
              </a:extLst>
            </p:cNvPr>
            <p:cNvSpPr txBox="1"/>
            <p:nvPr/>
          </p:nvSpPr>
          <p:spPr>
            <a:xfrm>
              <a:off x="3505524" y="4058287"/>
              <a:ext cx="13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Fail -stop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EF5E86-D71B-4C4A-B5FA-5DB956C5CE7E}"/>
                </a:ext>
              </a:extLst>
            </p:cNvPr>
            <p:cNvSpPr txBox="1"/>
            <p:nvPr/>
          </p:nvSpPr>
          <p:spPr>
            <a:xfrm>
              <a:off x="3505524" y="3726570"/>
              <a:ext cx="13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Crash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D7B128-F93C-A248-BD9A-D30C9C3717E5}"/>
                </a:ext>
              </a:extLst>
            </p:cNvPr>
            <p:cNvSpPr txBox="1"/>
            <p:nvPr/>
          </p:nvSpPr>
          <p:spPr>
            <a:xfrm>
              <a:off x="3505524" y="3394853"/>
              <a:ext cx="13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Omission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699827-744F-724B-A53B-9B122D77EB2A}"/>
                </a:ext>
              </a:extLst>
            </p:cNvPr>
            <p:cNvSpPr txBox="1"/>
            <p:nvPr/>
          </p:nvSpPr>
          <p:spPr>
            <a:xfrm>
              <a:off x="3505524" y="3063136"/>
              <a:ext cx="1306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Performance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0F4A79-6825-8349-9D36-015473A8D19A}"/>
                </a:ext>
              </a:extLst>
            </p:cNvPr>
            <p:cNvSpPr txBox="1"/>
            <p:nvPr/>
          </p:nvSpPr>
          <p:spPr>
            <a:xfrm>
              <a:off x="3505524" y="2731419"/>
              <a:ext cx="3203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err="1">
                  <a:solidFill>
                    <a:schemeClr val="bg1"/>
                  </a:solidFill>
                </a:rPr>
                <a:t>Aunthentication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-detectable Byzantine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610EE2-39CF-F444-B424-4551CB490FC0}"/>
                </a:ext>
              </a:extLst>
            </p:cNvPr>
            <p:cNvSpPr txBox="1"/>
            <p:nvPr/>
          </p:nvSpPr>
          <p:spPr>
            <a:xfrm>
              <a:off x="3505524" y="2399702"/>
              <a:ext cx="3203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Byzantine</a:t>
              </a:r>
              <a:endParaRPr kumimoji="1"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54257D2-39C8-C54A-A5D7-910CC0180F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2564796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922FFA88-A8EC-4D4F-B8DF-2BED65F6B8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2891367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E677371-EA4C-7541-BBFC-363938E07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3217939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3F21025-71F3-3948-80B9-C4A0833CF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3520017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AEE1C9D8-ABB8-EA4E-BC6A-D61296CAD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3862917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4B30C875-5724-6A49-9FC5-7CFD0962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5369" y="4205817"/>
              <a:ext cx="149443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77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138" name="Google Shape;138;p26"/>
          <p:cNvCxnSpPr/>
          <p:nvPr/>
        </p:nvCxnSpPr>
        <p:spPr>
          <a:xfrm>
            <a:off x="4572000" y="1483931"/>
            <a:ext cx="0" cy="27582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1642428" y="1107844"/>
            <a:ext cx="140347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 dirty="0">
                <a:solidFill>
                  <a:srgbClr val="9BD746"/>
                </a:solidFill>
              </a:rPr>
              <a:t>정보 독점 사회</a:t>
            </a:r>
            <a:endParaRPr sz="1400" dirty="0">
              <a:solidFill>
                <a:srgbClr val="9BD746"/>
              </a:solidFill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1101525" y="1611994"/>
            <a:ext cx="2403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- 1980~90 급격한 기술 발전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- 정부 권력의 강화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- 다국적 기업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ctrTitle"/>
          </p:nvPr>
        </p:nvSpPr>
        <p:spPr>
          <a:xfrm>
            <a:off x="801094" y="4342388"/>
            <a:ext cx="3004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>
                <a:solidFill>
                  <a:srgbClr val="9BD746"/>
                </a:solidFill>
              </a:rPr>
              <a:t>감시, 검열</a:t>
            </a:r>
            <a:r>
              <a:rPr lang="ko" sz="900">
                <a:solidFill>
                  <a:srgbClr val="9BD746"/>
                </a:solidFill>
              </a:rPr>
              <a:t>(당할지도 모르는)</a:t>
            </a:r>
            <a:r>
              <a:rPr lang="ko" sz="1400">
                <a:solidFill>
                  <a:srgbClr val="9BD746"/>
                </a:solidFill>
              </a:rPr>
              <a:t> </a:t>
            </a:r>
            <a:r>
              <a:rPr lang="ko" sz="1400" b="1">
                <a:solidFill>
                  <a:srgbClr val="9BD746"/>
                </a:solidFill>
              </a:rPr>
              <a:t>사회</a:t>
            </a:r>
            <a:endParaRPr sz="1400" b="1">
              <a:solidFill>
                <a:srgbClr val="9BD746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050" y="2674901"/>
            <a:ext cx="1262343" cy="126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788" y="2674894"/>
            <a:ext cx="1262343" cy="126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ctrTitle"/>
          </p:nvPr>
        </p:nvSpPr>
        <p:spPr>
          <a:xfrm>
            <a:off x="6230869" y="1107844"/>
            <a:ext cx="1220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>
                <a:solidFill>
                  <a:srgbClr val="9BD746"/>
                </a:solidFill>
              </a:rPr>
              <a:t>사이버 펑크</a:t>
            </a:r>
            <a:endParaRPr sz="1400">
              <a:solidFill>
                <a:srgbClr val="9BD746"/>
              </a:solidFill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ctrTitle"/>
          </p:nvPr>
        </p:nvSpPr>
        <p:spPr>
          <a:xfrm>
            <a:off x="5706919" y="1611994"/>
            <a:ext cx="22677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- 개인 사생활 보호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200">
                <a:solidFill>
                  <a:srgbClr val="FFFFFF"/>
                </a:solidFill>
              </a:rPr>
              <a:t>- 자치를 위한 투쟁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5338706" y="4342388"/>
            <a:ext cx="3004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>
                <a:solidFill>
                  <a:srgbClr val="9BD746"/>
                </a:solidFill>
              </a:rPr>
              <a:t>기술을 통해 기술과 싸움</a:t>
            </a:r>
            <a:endParaRPr sz="1400" b="1">
              <a:solidFill>
                <a:srgbClr val="9BD746"/>
              </a:solidFill>
            </a:endParaRPr>
          </a:p>
        </p:txBody>
      </p:sp>
      <p:pic>
        <p:nvPicPr>
          <p:cNvPr id="147" name="Google Shape;147;p26" descr="Demonstration, strike, manifestation, protest, revolution. Silhouette background vector. Sports, mob, fans. Crowd. Demonstration and strike and manifestation and royalty free illustration" title="Demonstration, strike, manifestation, protest, revolution. Silhouette background vector. Sports, mob, fans. Crowd. Demonstration and strike and manifestation and royalty free illustration"/>
          <p:cNvPicPr preferRelativeResize="0"/>
          <p:nvPr/>
        </p:nvPicPr>
        <p:blipFill rotWithShape="1">
          <a:blip r:embed="rId6">
            <a:alphaModFix/>
          </a:blip>
          <a:srcRect l="12798" r="12791"/>
          <a:stretch/>
        </p:blipFill>
        <p:spPr>
          <a:xfrm>
            <a:off x="5451815" y="2674910"/>
            <a:ext cx="1262400" cy="12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8" name="Google Shape;148;p26" descr="Padlock on computer motherboard with vintage keys. Internet data privacy information security encryption concept.  royalty free stock images" title="Padlock on computer motherboard with vintage keys. Internet data privacy information security encryption concept.  royalty free stock images"/>
          <p:cNvPicPr preferRelativeResize="0"/>
          <p:nvPr/>
        </p:nvPicPr>
        <p:blipFill rotWithShape="1">
          <a:blip r:embed="rId7">
            <a:alphaModFix/>
          </a:blip>
          <a:srcRect l="10894" r="10894"/>
          <a:stretch/>
        </p:blipFill>
        <p:spPr>
          <a:xfrm>
            <a:off x="6967559" y="2674910"/>
            <a:ext cx="1262400" cy="125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473307" y="544486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altLang="en-US" sz="1400" b="1" dirty="0">
                <a:solidFill>
                  <a:srgbClr val="9BD746"/>
                </a:solidFill>
              </a:rPr>
              <a:t>합의 알고리즘</a:t>
            </a:r>
            <a:endParaRPr sz="1500" b="1" dirty="0">
              <a:solidFill>
                <a:srgbClr val="9BD746"/>
              </a:solidFill>
            </a:endParaRPr>
          </a:p>
        </p:txBody>
      </p:sp>
      <p:sp>
        <p:nvSpPr>
          <p:cNvPr id="76" name="Google Shape;213;p31">
            <a:extLst>
              <a:ext uri="{FF2B5EF4-FFF2-40B4-BE49-F238E27FC236}">
                <a16:creationId xmlns:a16="http://schemas.microsoft.com/office/drawing/2014/main" id="{E3BEDE0F-46D7-604D-ADC0-4E9242978C1C}"/>
              </a:ext>
            </a:extLst>
          </p:cNvPr>
          <p:cNvSpPr txBox="1">
            <a:spLocks/>
          </p:cNvSpPr>
          <p:nvPr/>
        </p:nvSpPr>
        <p:spPr>
          <a:xfrm>
            <a:off x="643770" y="927445"/>
            <a:ext cx="8026923" cy="230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Crash and hack-tolerance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합의에 도달하기 위해서는 투표와 같은 다수결 규칙이 필요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Paxos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protocols(1989)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노드의 수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지연 시간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메세지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수 등이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제한된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폐쇄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네트워크에서의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Safety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보장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1400" dirty="0">
                <a:solidFill>
                  <a:srgbClr val="FFFFFF"/>
                </a:solidFill>
              </a:rPr>
              <a:t>-</a:t>
            </a:r>
            <a:r>
              <a:rPr lang="ko-KR" altLang="en-US" sz="1400" dirty="0">
                <a:solidFill>
                  <a:srgbClr val="FFFFFF"/>
                </a:solidFill>
              </a:rPr>
              <a:t> 시빌 공격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rgbClr val="FFFFFF"/>
                </a:solidFill>
              </a:rPr>
              <a:t>    공개 네트워크에서의 투표의 한계 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en-US" altLang="ko-KR" sz="1400" dirty="0">
                <a:solidFill>
                  <a:srgbClr val="FFFFFF"/>
                </a:solidFill>
              </a:rPr>
              <a:t>- </a:t>
            </a:r>
            <a:r>
              <a:rPr lang="ko-KR" altLang="en-US" sz="1400" dirty="0" err="1">
                <a:solidFill>
                  <a:srgbClr val="FFFFFF"/>
                </a:solidFill>
              </a:rPr>
              <a:t>나카모토의</a:t>
            </a:r>
            <a:r>
              <a:rPr lang="ko-KR" altLang="en-US" sz="1400" dirty="0">
                <a:solidFill>
                  <a:srgbClr val="FFFFFF"/>
                </a:solidFill>
              </a:rPr>
              <a:t> 해결책</a:t>
            </a:r>
            <a:endParaRPr lang="en-US" altLang="ko-KR" sz="1400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컴퓨팅 파워로 투표를 대체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lang="ko-KR" altLang="en-US" sz="1400" dirty="0">
                <a:solidFill>
                  <a:srgbClr val="FFFFFF"/>
                </a:solidFill>
              </a:rPr>
              <a:t>    채굴 보상 인센티브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Google Shape;280;p34">
            <a:extLst>
              <a:ext uri="{FF2B5EF4-FFF2-40B4-BE49-F238E27FC236}">
                <a16:creationId xmlns:a16="http://schemas.microsoft.com/office/drawing/2014/main" id="{D08309B8-50BA-A346-A92D-FB82DF5B41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9" y="2127424"/>
            <a:ext cx="4863737" cy="282775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5297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19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1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1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129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403565" y="535776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rgbClr val="9BD746"/>
                </a:solidFill>
              </a:rPr>
              <a:t>Blockchain Demo</a:t>
            </a:r>
            <a:endParaRPr sz="1500" b="1" dirty="0">
              <a:solidFill>
                <a:srgbClr val="9BD746"/>
              </a:solidFill>
            </a:endParaRP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FD0A5FE-7845-304B-819F-83ECD0DCE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7" y="901776"/>
            <a:ext cx="7128382" cy="38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5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403565" y="535776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400" b="1" dirty="0">
                <a:solidFill>
                  <a:srgbClr val="9BD746"/>
                </a:solidFill>
              </a:rPr>
              <a:t>Blockchain Demo</a:t>
            </a:r>
            <a:endParaRPr sz="1500" b="1" dirty="0">
              <a:solidFill>
                <a:srgbClr val="9BD746"/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8067C4D-0911-C644-BB6F-1C229A503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29" y="840816"/>
            <a:ext cx="7426165" cy="39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3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3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3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96;p36">
            <a:extLst>
              <a:ext uri="{FF2B5EF4-FFF2-40B4-BE49-F238E27FC236}">
                <a16:creationId xmlns:a16="http://schemas.microsoft.com/office/drawing/2014/main" id="{604B14BF-8105-C142-98FB-24F64FA9B7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404" y="261257"/>
            <a:ext cx="2799795" cy="58157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-KR" altLang="en-US" sz="2400" baseline="30000" dirty="0" err="1">
                <a:solidFill>
                  <a:srgbClr val="92D050"/>
                </a:solidFill>
              </a:rPr>
              <a:t>블록체인</a:t>
            </a:r>
            <a:r>
              <a:rPr lang="ko-KR" altLang="en-US" sz="2400" baseline="30000" dirty="0">
                <a:solidFill>
                  <a:srgbClr val="92D050"/>
                </a:solidFill>
              </a:rPr>
              <a:t> 충돌 해소 과정</a:t>
            </a:r>
            <a:endParaRPr sz="1200" baseline="30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5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4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4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4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96;p36">
            <a:extLst>
              <a:ext uri="{FF2B5EF4-FFF2-40B4-BE49-F238E27FC236}">
                <a16:creationId xmlns:a16="http://schemas.microsoft.com/office/drawing/2014/main" id="{E5FFDFCF-A058-B84D-9111-A90AB729497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404" y="261257"/>
            <a:ext cx="2799795" cy="58157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-KR" altLang="en-US" sz="2400" baseline="30000" dirty="0" err="1">
                <a:solidFill>
                  <a:srgbClr val="92D050"/>
                </a:solidFill>
              </a:rPr>
              <a:t>블록체인</a:t>
            </a:r>
            <a:r>
              <a:rPr lang="ko-KR" altLang="en-US" sz="2400" baseline="30000" dirty="0">
                <a:solidFill>
                  <a:srgbClr val="92D050"/>
                </a:solidFill>
              </a:rPr>
              <a:t> 충돌 해소 과정</a:t>
            </a:r>
            <a:endParaRPr sz="1200" baseline="30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5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4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4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4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296;p36">
            <a:extLst>
              <a:ext uri="{FF2B5EF4-FFF2-40B4-BE49-F238E27FC236}">
                <a16:creationId xmlns:a16="http://schemas.microsoft.com/office/drawing/2014/main" id="{032DC3B0-D5F2-A642-9623-97383852EB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404" y="261257"/>
            <a:ext cx="2799795" cy="58157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-KR" altLang="en-US" sz="2400" baseline="30000" dirty="0" err="1">
                <a:solidFill>
                  <a:srgbClr val="92D050"/>
                </a:solidFill>
              </a:rPr>
              <a:t>블록체인</a:t>
            </a:r>
            <a:r>
              <a:rPr lang="ko-KR" altLang="en-US" sz="2400" baseline="30000" dirty="0">
                <a:solidFill>
                  <a:srgbClr val="92D050"/>
                </a:solidFill>
              </a:rPr>
              <a:t> 충돌 해소 과정</a:t>
            </a:r>
            <a:endParaRPr sz="1200" baseline="30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18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6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6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6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96;p36">
            <a:extLst>
              <a:ext uri="{FF2B5EF4-FFF2-40B4-BE49-F238E27FC236}">
                <a16:creationId xmlns:a16="http://schemas.microsoft.com/office/drawing/2014/main" id="{78456E1E-06BF-F24F-95C9-30F0755CD5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404" y="261257"/>
            <a:ext cx="2799795" cy="58157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-KR" altLang="en-US" sz="2400" baseline="30000" dirty="0" err="1">
                <a:solidFill>
                  <a:srgbClr val="92D050"/>
                </a:solidFill>
              </a:rPr>
              <a:t>블록체인</a:t>
            </a:r>
            <a:r>
              <a:rPr lang="ko-KR" altLang="en-US" sz="2400" baseline="30000" dirty="0">
                <a:solidFill>
                  <a:srgbClr val="92D050"/>
                </a:solidFill>
              </a:rPr>
              <a:t> 충돌 해소 과정</a:t>
            </a:r>
            <a:endParaRPr sz="1200" baseline="30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74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" y="-1020"/>
            <a:ext cx="9143981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7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7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7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96;p36">
            <a:extLst>
              <a:ext uri="{FF2B5EF4-FFF2-40B4-BE49-F238E27FC236}">
                <a16:creationId xmlns:a16="http://schemas.microsoft.com/office/drawing/2014/main" id="{BB94BE32-F919-F342-AFA8-BC54614980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4404" y="261257"/>
            <a:ext cx="2799795" cy="581576"/>
          </a:xfrm>
          <a:prstGeom prst="rect">
            <a:avLst/>
          </a:prstGeom>
          <a:noFill/>
          <a:ln>
            <a:noFill/>
          </a:ln>
          <a:effectLst>
            <a:outerShdw blurRad="328613" dist="95250" dir="6120000" algn="bl" rotWithShape="0">
              <a:srgbClr val="000000">
                <a:alpha val="36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lnSpc>
                <a:spcPct val="115000"/>
              </a:lnSpc>
              <a:buSzPts val="800"/>
            </a:pPr>
            <a:r>
              <a:rPr lang="ko-KR" altLang="en-US" sz="2400" baseline="30000" dirty="0" err="1">
                <a:solidFill>
                  <a:srgbClr val="92D050"/>
                </a:solidFill>
              </a:rPr>
              <a:t>블록체인</a:t>
            </a:r>
            <a:r>
              <a:rPr lang="ko-KR" altLang="en-US" sz="2400" baseline="30000" dirty="0">
                <a:solidFill>
                  <a:srgbClr val="92D050"/>
                </a:solidFill>
              </a:rPr>
              <a:t> 충돌 해소 과정</a:t>
            </a:r>
            <a:endParaRPr sz="1200" baseline="30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6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 b="1">
              <a:solidFill>
                <a:srgbClr val="FFFFFF"/>
              </a:solidFill>
            </a:endParaRPr>
          </a:p>
        </p:txBody>
      </p:sp>
      <p:cxnSp>
        <p:nvCxnSpPr>
          <p:cNvPr id="155" name="Google Shape;155;p27"/>
          <p:cNvCxnSpPr/>
          <p:nvPr/>
        </p:nvCxnSpPr>
        <p:spPr>
          <a:xfrm>
            <a:off x="1300550" y="13800"/>
            <a:ext cx="0" cy="511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27"/>
          <p:cNvSpPr/>
          <p:nvPr/>
        </p:nvSpPr>
        <p:spPr>
          <a:xfrm>
            <a:off x="1075257" y="1040913"/>
            <a:ext cx="450600" cy="45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7" name="Google Shape;157;p27"/>
          <p:cNvSpPr txBox="1"/>
          <p:nvPr/>
        </p:nvSpPr>
        <p:spPr>
          <a:xfrm>
            <a:off x="1044507" y="1107248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1991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1623741" y="973275"/>
            <a:ext cx="66405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chain of blocks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‘How to time-stamp a digital document’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Stuart Haber and W. Scoot Stornetta  |   A chain of cryptographically secured blocks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디지털 정보를 조작이 불가능도록 안전하게 저장하는 방법 제시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69" y="1601425"/>
            <a:ext cx="5802805" cy="2214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07" name="Google Shape;307;p37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Vitalik Buterin</a:t>
            </a:r>
            <a:endParaRPr sz="1500" b="1">
              <a:solidFill>
                <a:srgbClr val="EFEFEF"/>
              </a:solidFill>
            </a:endParaRPr>
          </a:p>
        </p:txBody>
      </p:sp>
      <p:sp>
        <p:nvSpPr>
          <p:cNvPr id="308" name="Google Shape;308;p37"/>
          <p:cNvSpPr txBox="1">
            <a:spLocks noGrp="1"/>
          </p:cNvSpPr>
          <p:nvPr>
            <p:ph type="ctrTitle"/>
          </p:nvPr>
        </p:nvSpPr>
        <p:spPr>
          <a:xfrm>
            <a:off x="545194" y="1722506"/>
            <a:ext cx="46257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- 초기 비트코인 개발 기여</a:t>
            </a:r>
            <a:endParaRPr sz="14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- 비트코인의 한계 극복 시도</a:t>
            </a:r>
            <a:endParaRPr sz="14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- 14년 8월 이더리움 백서 발표</a:t>
            </a:r>
            <a:endParaRPr sz="14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- 14년 11월 월드 테크놀로지 어워드 IT/소프트웨어 수상</a:t>
            </a:r>
            <a:endParaRPr sz="1400">
              <a:solidFill>
                <a:srgbClr val="EFEFEF"/>
              </a:solidFill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744" y="1101544"/>
            <a:ext cx="3226780" cy="322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Ethereum</a:t>
            </a:r>
            <a:endParaRPr sz="1500" b="1">
              <a:solidFill>
                <a:srgbClr val="EFEFEF"/>
              </a:solidFill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545193" y="1174350"/>
            <a:ext cx="4714183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EFEFEF"/>
                </a:solidFill>
              </a:rPr>
              <a:t>1. </a:t>
            </a:r>
            <a:r>
              <a:rPr lang="ko" sz="1400" b="1" dirty="0">
                <a:solidFill>
                  <a:srgbClr val="9BD746"/>
                </a:solidFill>
              </a:rPr>
              <a:t>비트코인의 한계 </a:t>
            </a:r>
            <a:r>
              <a:rPr lang="ko" sz="1400" dirty="0">
                <a:solidFill>
                  <a:srgbClr val="EFEFEF"/>
                </a:solidFill>
              </a:rPr>
              <a:t>: Scripts, DDos(서비스 거부 공격)</a:t>
            </a:r>
            <a:endParaRPr sz="14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EFEFEF"/>
                </a:solidFill>
              </a:rPr>
              <a:t>2. </a:t>
            </a:r>
            <a:r>
              <a:rPr lang="ko" sz="1400" b="1" dirty="0">
                <a:solidFill>
                  <a:srgbClr val="9BD746"/>
                </a:solidFill>
              </a:rPr>
              <a:t>스마트 컨트랙트</a:t>
            </a:r>
            <a:endParaRPr sz="1400" b="1" dirty="0">
              <a:solidFill>
                <a:srgbClr val="9BD746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닉 자보에 의해 처음 제안(1994)</a:t>
            </a:r>
            <a:endParaRPr sz="1100" dirty="0">
              <a:solidFill>
                <a:srgbClr val="EFEFE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계약을 프로그래밍 언어로 작성</a:t>
            </a:r>
            <a:endParaRPr sz="1100" dirty="0">
              <a:solidFill>
                <a:srgbClr val="EFEFE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신뢰가 필요한 곳에 적용</a:t>
            </a:r>
            <a:endParaRPr sz="1100" dirty="0">
              <a:solidFill>
                <a:srgbClr val="EFEFEF"/>
              </a:solidFill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다양한 서비스 가능</a:t>
            </a:r>
            <a:endParaRPr sz="11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dirty="0">
                <a:solidFill>
                  <a:srgbClr val="EFEFEF"/>
                </a:solidFill>
              </a:rPr>
              <a:t>3. 디지털 암호 화폐 -&gt; </a:t>
            </a:r>
            <a:r>
              <a:rPr lang="ko" sz="1400" b="1" dirty="0">
                <a:solidFill>
                  <a:srgbClr val="9BD746"/>
                </a:solidFill>
              </a:rPr>
              <a:t>블록체인 플랫폼</a:t>
            </a:r>
            <a:endParaRPr sz="1400" b="1" dirty="0">
              <a:solidFill>
                <a:srgbClr val="9BD746"/>
              </a:solidFill>
            </a:endParaRPr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344" y="810225"/>
            <a:ext cx="2427600" cy="39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Ethereum</a:t>
            </a:r>
            <a:endParaRPr sz="1500" b="1">
              <a:solidFill>
                <a:srgbClr val="EFEFEF"/>
              </a:solidFill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863" y="1329131"/>
            <a:ext cx="6478277" cy="33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33" name="Google Shape;333;p40"/>
          <p:cNvSpPr txBox="1">
            <a:spLocks noGrp="1"/>
          </p:cNvSpPr>
          <p:nvPr>
            <p:ph type="ctrTitle"/>
          </p:nvPr>
        </p:nvSpPr>
        <p:spPr>
          <a:xfrm>
            <a:off x="545202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Ethereum 과 </a:t>
            </a:r>
            <a:r>
              <a:rPr lang="ko" sz="1400" b="1">
                <a:solidFill>
                  <a:srgbClr val="EFEFEF"/>
                </a:solidFill>
              </a:rPr>
              <a:t>ICO</a:t>
            </a:r>
            <a:r>
              <a:rPr lang="ko" sz="1400">
                <a:solidFill>
                  <a:srgbClr val="EFEFEF"/>
                </a:solidFill>
              </a:rPr>
              <a:t>s</a:t>
            </a:r>
            <a:endParaRPr sz="1500">
              <a:solidFill>
                <a:srgbClr val="EFEFEF"/>
              </a:solidFill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545193" y="1174350"/>
            <a:ext cx="3509697" cy="3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EFEFEF"/>
                </a:solidFill>
              </a:rPr>
              <a:t>1. </a:t>
            </a:r>
            <a:r>
              <a:rPr lang="ko" sz="1400" b="1" dirty="0">
                <a:solidFill>
                  <a:srgbClr val="9BD746"/>
                </a:solidFill>
              </a:rPr>
              <a:t>스마트 컨트랙트 혁신</a:t>
            </a:r>
            <a:r>
              <a:rPr lang="ko" sz="1400" b="1" dirty="0">
                <a:solidFill>
                  <a:srgbClr val="EFEFEF"/>
                </a:solidFill>
              </a:rPr>
              <a:t>, 새로운 도전들</a:t>
            </a:r>
            <a:endParaRPr lang="en-US" altLang="ko" sz="1400" b="1" dirty="0">
              <a:solidFill>
                <a:srgbClr val="EFEFEF"/>
              </a:solidFill>
            </a:endParaRPr>
          </a:p>
          <a:p>
            <a:pPr lvl="0" indent="342900">
              <a:lnSpc>
                <a:spcPct val="115000"/>
              </a:lnSpc>
              <a:spcBef>
                <a:spcPts val="800"/>
              </a:spcBef>
            </a:pPr>
            <a:r>
              <a:rPr lang="en-US" altLang="ko-KR" sz="1100" dirty="0">
                <a:solidFill>
                  <a:srgbClr val="EFEFEF"/>
                </a:solidFill>
              </a:rPr>
              <a:t>- </a:t>
            </a:r>
            <a:r>
              <a:rPr lang="ko-KR" altLang="en-US" sz="1100" dirty="0" err="1">
                <a:solidFill>
                  <a:srgbClr val="EFEFEF"/>
                </a:solidFill>
              </a:rPr>
              <a:t>암호화폐</a:t>
            </a:r>
            <a:r>
              <a:rPr lang="ko-KR" altLang="en-US" sz="1100" dirty="0">
                <a:solidFill>
                  <a:srgbClr val="EFEFEF"/>
                </a:solidFill>
              </a:rPr>
              <a:t> </a:t>
            </a:r>
            <a:r>
              <a:rPr lang="en-US" altLang="ko-KR" sz="1100" dirty="0">
                <a:solidFill>
                  <a:srgbClr val="EFEFEF"/>
                </a:solidFill>
              </a:rPr>
              <a:t>2,000</a:t>
            </a:r>
            <a:r>
              <a:rPr lang="ko-KR" altLang="en-US" sz="1100" dirty="0">
                <a:solidFill>
                  <a:srgbClr val="EFEFEF"/>
                </a:solidFill>
              </a:rPr>
              <a:t>개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EFEFEF"/>
                </a:solidFill>
              </a:rPr>
              <a:t>2. </a:t>
            </a:r>
            <a:r>
              <a:rPr lang="ko" sz="1400" b="1" dirty="0">
                <a:solidFill>
                  <a:srgbClr val="9BD746"/>
                </a:solidFill>
              </a:rPr>
              <a:t>불안전한 코드</a:t>
            </a:r>
            <a:r>
              <a:rPr lang="ko" sz="1400" b="1" dirty="0">
                <a:solidFill>
                  <a:srgbClr val="EFEFEF"/>
                </a:solidFill>
              </a:rPr>
              <a:t> </a:t>
            </a:r>
            <a:endParaRPr sz="1400" b="1" dirty="0">
              <a:solidFill>
                <a:srgbClr val="EFEFEF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해킹</a:t>
            </a:r>
            <a:endParaRPr sz="1100" dirty="0">
              <a:solidFill>
                <a:srgbClr val="EFEFEF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Parity 지갑 동결</a:t>
            </a:r>
            <a:endParaRPr sz="1100" dirty="0">
              <a:solidFill>
                <a:srgbClr val="EFEFEF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Overflow 문제</a:t>
            </a:r>
            <a:endParaRPr sz="11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400" b="1" dirty="0">
                <a:solidFill>
                  <a:srgbClr val="EFEFEF"/>
                </a:solidFill>
              </a:rPr>
              <a:t>3. </a:t>
            </a:r>
            <a:r>
              <a:rPr lang="ko" sz="1400" b="1" dirty="0">
                <a:solidFill>
                  <a:srgbClr val="9BD746"/>
                </a:solidFill>
              </a:rPr>
              <a:t>불완전한 거번넌스</a:t>
            </a:r>
            <a:endParaRPr sz="1400" b="1" dirty="0">
              <a:solidFill>
                <a:srgbClr val="9BD746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새로운 혁신 수용</a:t>
            </a:r>
            <a:endParaRPr sz="1100" dirty="0">
              <a:solidFill>
                <a:srgbClr val="EFEFEF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프로토콜 개정</a:t>
            </a:r>
            <a:endParaRPr sz="1100" dirty="0">
              <a:solidFill>
                <a:srgbClr val="EFEFEF"/>
              </a:solidFill>
            </a:endParaRPr>
          </a:p>
          <a:p>
            <a:pPr marL="0" lvl="0" indent="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EFEFEF"/>
                </a:solidFill>
              </a:rPr>
              <a:t>- 하드포크</a:t>
            </a:r>
            <a:endParaRPr sz="1100" dirty="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EFEFEF"/>
              </a:solidFill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 amt="72000"/>
          </a:blip>
          <a:srcRect r="3325" b="9041"/>
          <a:stretch/>
        </p:blipFill>
        <p:spPr>
          <a:xfrm>
            <a:off x="4949100" y="1174350"/>
            <a:ext cx="4194900" cy="396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ctrTitle"/>
          </p:nvPr>
        </p:nvSpPr>
        <p:spPr>
          <a:xfrm>
            <a:off x="545185" y="49548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소프트웨어의 중요성</a:t>
            </a:r>
            <a:endParaRPr sz="1400">
              <a:solidFill>
                <a:srgbClr val="EFEFEF"/>
              </a:solidFill>
            </a:endParaRPr>
          </a:p>
        </p:txBody>
      </p:sp>
      <p:sp>
        <p:nvSpPr>
          <p:cNvPr id="343" name="Google Shape;343;p41"/>
          <p:cNvSpPr txBox="1"/>
          <p:nvPr/>
        </p:nvSpPr>
        <p:spPr>
          <a:xfrm rot="-2686156">
            <a:off x="341134" y="2358732"/>
            <a:ext cx="3687309" cy="67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9BD746"/>
                </a:solidFill>
                <a:latin typeface="Raleway"/>
                <a:ea typeface="+mj-ea"/>
                <a:cs typeface="Raleway"/>
                <a:sym typeface="Raleway"/>
              </a:rPr>
              <a:t>Automotive</a:t>
            </a:r>
            <a:r>
              <a:rPr lang="ko" sz="1100" b="1" dirty="0">
                <a:solidFill>
                  <a:srgbClr val="9BD746"/>
                </a:solidFill>
                <a:latin typeface="Raleway"/>
                <a:ea typeface="+mj-ea"/>
                <a:cs typeface="Raleway"/>
                <a:sym typeface="Raleway"/>
              </a:rPr>
              <a:t> </a:t>
            </a:r>
            <a:endParaRPr sz="1100" dirty="0">
              <a:solidFill>
                <a:srgbClr val="9BD746"/>
              </a:solidFill>
              <a:latin typeface="Raleway"/>
              <a:ea typeface="+mj-ea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000" dirty="0">
                <a:solidFill>
                  <a:srgbClr val="EFEFEF"/>
                </a:solidFill>
                <a:latin typeface="Raleway"/>
                <a:ea typeface="+mj-ea"/>
                <a:cs typeface="Raleway"/>
                <a:sym typeface="Raleway"/>
              </a:rPr>
              <a:t>도요타 차량의 급발진으로 89명 사망. 230만 대 리콜.</a:t>
            </a:r>
            <a:br>
              <a:rPr lang="ko" sz="1000" dirty="0">
                <a:solidFill>
                  <a:srgbClr val="EFEFEF"/>
                </a:solidFill>
                <a:latin typeface="Raleway"/>
                <a:ea typeface="+mj-ea"/>
                <a:cs typeface="Raleway"/>
                <a:sym typeface="Raleway"/>
              </a:rPr>
            </a:br>
            <a:r>
              <a:rPr lang="ko" sz="1000" dirty="0">
                <a:solidFill>
                  <a:srgbClr val="EFEFEF"/>
                </a:solidFill>
                <a:latin typeface="Raleway"/>
                <a:ea typeface="+mj-ea"/>
                <a:cs typeface="Raleway"/>
                <a:sym typeface="Raleway"/>
              </a:rPr>
              <a:t>전자 제어 시스템, 브레이크, 안티락 브레이킹 소프트웨어 버그</a:t>
            </a:r>
            <a:r>
              <a:rPr lang="ko" sz="1000" dirty="0">
                <a:solidFill>
                  <a:srgbClr val="666666"/>
                </a:solidFill>
                <a:latin typeface="Raleway"/>
                <a:ea typeface="+mj-ea"/>
                <a:cs typeface="Raleway"/>
                <a:sym typeface="Raleway"/>
              </a:rPr>
              <a:t> </a:t>
            </a:r>
            <a:endParaRPr sz="1000" dirty="0">
              <a:solidFill>
                <a:srgbClr val="666666"/>
              </a:solidFill>
              <a:latin typeface="Raleway"/>
              <a:ea typeface="+mj-ea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dirty="0">
              <a:solidFill>
                <a:srgbClr val="666666"/>
              </a:solidFill>
              <a:latin typeface="Raleway"/>
              <a:ea typeface="+mj-ea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Raleway"/>
              <a:ea typeface="+mj-ea"/>
              <a:cs typeface="Raleway"/>
              <a:sym typeface="Raleway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 rot="-2686429">
            <a:off x="1801782" y="2351382"/>
            <a:ext cx="3707885" cy="67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9BD746"/>
                </a:solidFill>
                <a:latin typeface="Raleway"/>
                <a:ea typeface="+mn-ea"/>
                <a:cs typeface="Raleway"/>
                <a:sym typeface="Raleway"/>
              </a:rPr>
              <a:t>Financial markets</a:t>
            </a:r>
            <a:endParaRPr b="1" dirty="0">
              <a:solidFill>
                <a:srgbClr val="9BD746"/>
              </a:solidFill>
              <a:latin typeface="Raleway"/>
              <a:ea typeface="+mn-ea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EFEFEF"/>
                </a:solidFill>
                <a:latin typeface="Raleway"/>
                <a:ea typeface="+mn-ea"/>
                <a:cs typeface="Raleway"/>
                <a:sym typeface="Raleway"/>
              </a:rPr>
              <a:t>미국 다우존스 산업평균지수가 10여분 만에 1,000포인트 가까이 하락했다가 재반등함. 개인의 자동 트레이딩 프로그램이 원인 </a:t>
            </a:r>
            <a:endParaRPr sz="1000" dirty="0">
              <a:solidFill>
                <a:srgbClr val="EFEFEF"/>
              </a:solidFill>
            </a:endParaRPr>
          </a:p>
        </p:txBody>
      </p:sp>
      <p:sp>
        <p:nvSpPr>
          <p:cNvPr id="345" name="Google Shape;345;p41"/>
          <p:cNvSpPr txBox="1"/>
          <p:nvPr/>
        </p:nvSpPr>
        <p:spPr>
          <a:xfrm rot="-2686682">
            <a:off x="4888050" y="2500032"/>
            <a:ext cx="3285526" cy="67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Railways</a:t>
            </a:r>
            <a:r>
              <a:rPr lang="ko" sz="1100" b="1" dirty="0">
                <a:solidFill>
                  <a:srgbClr val="35A8B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100" dirty="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0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신호 시스템 소프트웨어 버그로 앞서 정지해 있던 열차와 두 번째 열차 충돌. 29명 승객 부상 </a:t>
            </a:r>
            <a:endParaRPr sz="1000" dirty="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 rot="-2686679">
            <a:off x="6591162" y="2673882"/>
            <a:ext cx="2791891" cy="67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Startup financing </a:t>
            </a:r>
            <a:endParaRPr dirty="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0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‘자기 파괴’ 기능을 악용한 해킹으로</a:t>
            </a:r>
            <a:br>
              <a:rPr lang="ko" sz="10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ko" sz="10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약 51만 이더리움(3500억원) 동결(분실) </a:t>
            </a:r>
            <a:endParaRPr sz="1000" dirty="0">
              <a:solidFill>
                <a:srgbClr val="EFEFE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41"/>
          <p:cNvSpPr txBox="1"/>
          <p:nvPr/>
        </p:nvSpPr>
        <p:spPr>
          <a:xfrm rot="-2686202">
            <a:off x="3431455" y="2402000"/>
            <a:ext cx="3488327" cy="85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Financial markets</a:t>
            </a:r>
            <a:endParaRPr b="1" dirty="0">
              <a:solidFill>
                <a:srgbClr val="9BD746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Knight Capital Group의 주식이 30분 만에 75퍼센트 가량 하락. 회사 수익의 약 4배에 해당하는 손실 발생. 매수/매도 자동화 함수의 오류가 원인</a:t>
            </a:r>
            <a:r>
              <a:rPr lang="ko" sz="1100" dirty="0">
                <a:solidFill>
                  <a:srgbClr val="EFEFE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100" dirty="0">
              <a:solidFill>
                <a:srgbClr val="EFEFEF"/>
              </a:solidFill>
            </a:endParaRPr>
          </a:p>
        </p:txBody>
      </p:sp>
      <p:cxnSp>
        <p:nvCxnSpPr>
          <p:cNvPr id="348" name="Google Shape;348;p41"/>
          <p:cNvCxnSpPr/>
          <p:nvPr/>
        </p:nvCxnSpPr>
        <p:spPr>
          <a:xfrm>
            <a:off x="0" y="4478706"/>
            <a:ext cx="82038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41"/>
          <p:cNvSpPr/>
          <p:nvPr/>
        </p:nvSpPr>
        <p:spPr>
          <a:xfrm>
            <a:off x="632808" y="4205992"/>
            <a:ext cx="532200" cy="5277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9BD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0" name="Google Shape;350;p41"/>
          <p:cNvSpPr/>
          <p:nvPr/>
        </p:nvSpPr>
        <p:spPr>
          <a:xfrm>
            <a:off x="2127411" y="4205992"/>
            <a:ext cx="532200" cy="5277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9BD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1" name="Google Shape;351;p41"/>
          <p:cNvSpPr/>
          <p:nvPr/>
        </p:nvSpPr>
        <p:spPr>
          <a:xfrm>
            <a:off x="3622014" y="4205992"/>
            <a:ext cx="532200" cy="5277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9BD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2" name="Google Shape;352;p41"/>
          <p:cNvSpPr/>
          <p:nvPr/>
        </p:nvSpPr>
        <p:spPr>
          <a:xfrm>
            <a:off x="5116617" y="4205992"/>
            <a:ext cx="532200" cy="5277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9BD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3" name="Google Shape;353;p41"/>
          <p:cNvSpPr/>
          <p:nvPr/>
        </p:nvSpPr>
        <p:spPr>
          <a:xfrm>
            <a:off x="6683744" y="4205992"/>
            <a:ext cx="532200" cy="5277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rgbClr val="9BD7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4" name="Google Shape;354;p41"/>
          <p:cNvSpPr txBox="1"/>
          <p:nvPr/>
        </p:nvSpPr>
        <p:spPr>
          <a:xfrm>
            <a:off x="596546" y="4307927"/>
            <a:ext cx="60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BD74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2009</a:t>
            </a:r>
            <a:endParaRPr sz="1100">
              <a:solidFill>
                <a:srgbClr val="9BD74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102947" y="4302570"/>
            <a:ext cx="60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BD74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2010</a:t>
            </a:r>
            <a:endParaRPr sz="1100">
              <a:solidFill>
                <a:srgbClr val="9BD74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5078944" y="4306058"/>
            <a:ext cx="60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BD74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2017</a:t>
            </a:r>
            <a:endParaRPr sz="1100">
              <a:solidFill>
                <a:srgbClr val="9BD74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6652862" y="4297598"/>
            <a:ext cx="60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BD74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2018</a:t>
            </a:r>
            <a:endParaRPr sz="1100">
              <a:solidFill>
                <a:srgbClr val="9BD74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3590943" y="4307925"/>
            <a:ext cx="60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BD74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2012</a:t>
            </a:r>
            <a:endParaRPr sz="1100">
              <a:solidFill>
                <a:srgbClr val="9BD74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ctrTitle"/>
          </p:nvPr>
        </p:nvSpPr>
        <p:spPr>
          <a:xfrm>
            <a:off x="545184" y="861338"/>
            <a:ext cx="7658615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100" dirty="0">
                <a:solidFill>
                  <a:srgbClr val="EFEFEF"/>
                </a:solidFill>
              </a:rPr>
              <a:t>소프트웨어가 우리 삶에 차지하는 비중이 늘어남에 따라 소프트웨어 버그로 인한 손실은 갈수록 커져가고 있습니다.</a:t>
            </a:r>
            <a:endParaRPr sz="1100" dirty="0">
              <a:solidFill>
                <a:srgbClr val="EFEFEF"/>
              </a:solidFill>
            </a:endParaRPr>
          </a:p>
        </p:txBody>
      </p:sp>
      <p:cxnSp>
        <p:nvCxnSpPr>
          <p:cNvPr id="360" name="Google Shape;360;p41"/>
          <p:cNvCxnSpPr/>
          <p:nvPr/>
        </p:nvCxnSpPr>
        <p:spPr>
          <a:xfrm>
            <a:off x="602335" y="864730"/>
            <a:ext cx="573000" cy="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67" name="Google Shape;367;p42"/>
          <p:cNvSpPr txBox="1">
            <a:spLocks noGrp="1"/>
          </p:cNvSpPr>
          <p:nvPr>
            <p:ph type="ctrTitle"/>
          </p:nvPr>
        </p:nvSpPr>
        <p:spPr>
          <a:xfrm>
            <a:off x="545185" y="55263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남아있는 숙제</a:t>
            </a:r>
            <a:endParaRPr sz="1400">
              <a:solidFill>
                <a:srgbClr val="EFEFEF"/>
              </a:solidFill>
            </a:endParaRPr>
          </a:p>
        </p:txBody>
      </p:sp>
      <p:graphicFrame>
        <p:nvGraphicFramePr>
          <p:cNvPr id="368" name="Google Shape;368;p42"/>
          <p:cNvGraphicFramePr/>
          <p:nvPr/>
        </p:nvGraphicFramePr>
        <p:xfrm>
          <a:off x="471544" y="1276313"/>
          <a:ext cx="8273200" cy="3340100"/>
        </p:xfrm>
        <a:graphic>
          <a:graphicData uri="http://schemas.openxmlformats.org/drawingml/2006/table">
            <a:tbl>
              <a:tblPr>
                <a:noFill/>
                <a:tableStyleId>{27F2ECC6-0475-4920-90F6-F712EA604EF9}</a:tableStyleId>
              </a:tblPr>
              <a:tblGrid>
                <a:gridCol w="16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문제점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개념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해결책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9BD746"/>
                          </a:solidFill>
                        </a:rPr>
                        <a:t>확장성</a:t>
                      </a:r>
                      <a:endParaRPr sz="12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요청이 늘어나도, 서버가 이를 처리할 수 있는가 -  처리 속도, 검증 속도, 네트워크 전파 속도, 저장공간, 검증 노드의 수 등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샤딩, 빠른 합의 알고리즘(PoS, DPoS), 사이드체인, 영지식증명, 세그윗, 블록 사이즈 변경, 라이트닝 네트워크, 플라즈마 등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9BD746"/>
                          </a:solidFill>
                        </a:rPr>
                        <a:t>상호호환성</a:t>
                      </a:r>
                      <a:endParaRPr sz="12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 서로 다른 블록체인간 호환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사이드체인, 코스모스 등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9BD746"/>
                          </a:solidFill>
                        </a:rPr>
                        <a:t>지속가능성</a:t>
                      </a:r>
                      <a:endParaRPr sz="12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 프로토콜 변경, 새로운 혁신 수용에 대한 의사결정 도구 또는 해결책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온체인 거버넌스, 자가 수정(self-amending)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9BD746"/>
                          </a:solidFill>
                        </a:rPr>
                        <a:t>안전성</a:t>
                      </a:r>
                      <a:endParaRPr sz="12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 수학의 정형 수학의 정형 기법을 사용하여, 시스템의 알고리즘이 올바른 지를 증명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좋은 코드 작성법 전파, 철저한 테스트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형식 검증(formal verification)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75" name="Google Shape;375;p43"/>
          <p:cNvSpPr txBox="1">
            <a:spLocks noGrp="1"/>
          </p:cNvSpPr>
          <p:nvPr>
            <p:ph type="ctrTitle"/>
          </p:nvPr>
        </p:nvSpPr>
        <p:spPr>
          <a:xfrm>
            <a:off x="545185" y="55263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3rd Generation </a:t>
            </a:r>
            <a:r>
              <a:rPr lang="ko" sz="1400">
                <a:solidFill>
                  <a:srgbClr val="EFEFEF"/>
                </a:solidFill>
              </a:rPr>
              <a:t>Blockchain</a:t>
            </a:r>
            <a:endParaRPr sz="1400">
              <a:solidFill>
                <a:srgbClr val="EFEFEF"/>
              </a:solidFill>
            </a:endParaRPr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219" y="1961156"/>
            <a:ext cx="7077566" cy="150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383" name="Google Shape;383;p44"/>
          <p:cNvSpPr txBox="1">
            <a:spLocks noGrp="1"/>
          </p:cNvSpPr>
          <p:nvPr>
            <p:ph type="ctrTitle"/>
          </p:nvPr>
        </p:nvSpPr>
        <p:spPr>
          <a:xfrm>
            <a:off x="545185" y="55263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What is</a:t>
            </a:r>
            <a:r>
              <a:rPr lang="ko" sz="1400" b="1">
                <a:solidFill>
                  <a:srgbClr val="EFEFEF"/>
                </a:solidFill>
              </a:rPr>
              <a:t> </a:t>
            </a:r>
            <a:r>
              <a:rPr lang="ko" sz="1400" b="1">
                <a:solidFill>
                  <a:srgbClr val="9BD746"/>
                </a:solidFill>
              </a:rPr>
              <a:t>Tezos</a:t>
            </a:r>
            <a:r>
              <a:rPr lang="ko" sz="1400" b="1">
                <a:solidFill>
                  <a:srgbClr val="EFEFEF"/>
                </a:solidFill>
              </a:rPr>
              <a:t> ?</a:t>
            </a:r>
            <a:endParaRPr sz="1400">
              <a:solidFill>
                <a:srgbClr val="EFEFEF"/>
              </a:solidFill>
            </a:endParaRPr>
          </a:p>
        </p:txBody>
      </p:sp>
      <p:cxnSp>
        <p:nvCxnSpPr>
          <p:cNvPr id="384" name="Google Shape;384;p44"/>
          <p:cNvCxnSpPr/>
          <p:nvPr/>
        </p:nvCxnSpPr>
        <p:spPr>
          <a:xfrm>
            <a:off x="3768330" y="2021870"/>
            <a:ext cx="1076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4"/>
          <p:cNvCxnSpPr>
            <a:stCxn id="386" idx="1"/>
            <a:endCxn id="387" idx="1"/>
          </p:cNvCxnSpPr>
          <p:nvPr/>
        </p:nvCxnSpPr>
        <p:spPr>
          <a:xfrm>
            <a:off x="1768097" y="3076997"/>
            <a:ext cx="2979000" cy="12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4"/>
          <p:cNvCxnSpPr/>
          <p:nvPr/>
        </p:nvCxnSpPr>
        <p:spPr>
          <a:xfrm>
            <a:off x="3768330" y="4149575"/>
            <a:ext cx="1076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4"/>
          <p:cNvCxnSpPr/>
          <p:nvPr/>
        </p:nvCxnSpPr>
        <p:spPr>
          <a:xfrm>
            <a:off x="3768330" y="2021870"/>
            <a:ext cx="0" cy="2119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0" name="Google Shape;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43" y="2588394"/>
            <a:ext cx="1104489" cy="109824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/>
        </p:nvSpPr>
        <p:spPr>
          <a:xfrm>
            <a:off x="5375339" y="1752929"/>
            <a:ext cx="299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Formal verification &gt; </a:t>
            </a:r>
            <a:endParaRPr sz="1400" b="1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무결점 소프트웨어</a:t>
            </a:r>
            <a:r>
              <a:rPr lang="ko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를 보장하고 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2" name="Google Shape;392;p44"/>
          <p:cNvGrpSpPr/>
          <p:nvPr/>
        </p:nvGrpSpPr>
        <p:grpSpPr>
          <a:xfrm>
            <a:off x="4366103" y="1693341"/>
            <a:ext cx="800549" cy="796046"/>
            <a:chOff x="565267" y="2412545"/>
            <a:chExt cx="1176586" cy="1169968"/>
          </a:xfrm>
        </p:grpSpPr>
        <p:pic>
          <p:nvPicPr>
            <p:cNvPr id="393" name="Google Shape;39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267" y="2412545"/>
              <a:ext cx="1176586" cy="116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0007" y="2792703"/>
              <a:ext cx="256512" cy="2859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44"/>
          <p:cNvGrpSpPr/>
          <p:nvPr/>
        </p:nvGrpSpPr>
        <p:grpSpPr>
          <a:xfrm>
            <a:off x="4366104" y="3785766"/>
            <a:ext cx="800549" cy="796046"/>
            <a:chOff x="679974" y="5264011"/>
            <a:chExt cx="1176586" cy="1169968"/>
          </a:xfrm>
        </p:grpSpPr>
        <p:pic>
          <p:nvPicPr>
            <p:cNvPr id="396" name="Google Shape;39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974" y="5264011"/>
              <a:ext cx="1176586" cy="116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64288" y="5637489"/>
              <a:ext cx="302970" cy="302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44"/>
          <p:cNvGrpSpPr/>
          <p:nvPr/>
        </p:nvGrpSpPr>
        <p:grpSpPr>
          <a:xfrm>
            <a:off x="4366103" y="2739553"/>
            <a:ext cx="800549" cy="796046"/>
            <a:chOff x="601061" y="3838273"/>
            <a:chExt cx="1176586" cy="1169968"/>
          </a:xfrm>
        </p:grpSpPr>
        <p:pic>
          <p:nvPicPr>
            <p:cNvPr id="399" name="Google Shape;39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061" y="3838273"/>
              <a:ext cx="1176586" cy="116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60956" y="4244122"/>
              <a:ext cx="302970" cy="2164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44"/>
          <p:cNvSpPr txBox="1"/>
          <p:nvPr/>
        </p:nvSpPr>
        <p:spPr>
          <a:xfrm>
            <a:off x="5375339" y="2811543"/>
            <a:ext cx="299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On-chain Governance &gt; </a:t>
            </a:r>
            <a:endParaRPr sz="1400" b="1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하드포크</a:t>
            </a:r>
            <a:r>
              <a:rPr lang="ko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의 위험성이 없는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5375339" y="3823600"/>
            <a:ext cx="299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Business Logic Automation &gt; </a:t>
            </a:r>
            <a:endParaRPr sz="1400" b="1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비지니스(에 최적화된) 플랫폼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400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8097" y="2882700"/>
            <a:ext cx="289069" cy="38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08" name="Google Shape;408;p45"/>
          <p:cNvSpPr txBox="1">
            <a:spLocks noGrp="1"/>
          </p:cNvSpPr>
          <p:nvPr>
            <p:ph type="ctrTitle"/>
          </p:nvPr>
        </p:nvSpPr>
        <p:spPr>
          <a:xfrm>
            <a:off x="545185" y="55263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What is</a:t>
            </a:r>
            <a:r>
              <a:rPr lang="ko" sz="1400" b="1">
                <a:solidFill>
                  <a:srgbClr val="EFEFEF"/>
                </a:solidFill>
              </a:rPr>
              <a:t> </a:t>
            </a:r>
            <a:r>
              <a:rPr lang="ko" sz="1400">
                <a:solidFill>
                  <a:srgbClr val="EFEFEF"/>
                </a:solidFill>
              </a:rPr>
              <a:t>Tezos?</a:t>
            </a:r>
            <a:r>
              <a:rPr lang="ko" sz="1400" b="1">
                <a:solidFill>
                  <a:srgbClr val="EFEFEF"/>
                </a:solidFill>
              </a:rPr>
              <a:t> </a:t>
            </a:r>
            <a:r>
              <a:rPr lang="ko" sz="1400">
                <a:solidFill>
                  <a:srgbClr val="EFEFEF"/>
                </a:solidFill>
              </a:rPr>
              <a:t>- </a:t>
            </a:r>
            <a:r>
              <a:rPr lang="ko" sz="1400" b="1">
                <a:solidFill>
                  <a:srgbClr val="9BD746"/>
                </a:solidFill>
              </a:rPr>
              <a:t>Formal Verification</a:t>
            </a:r>
            <a:endParaRPr sz="1400" b="1">
              <a:solidFill>
                <a:srgbClr val="9BD746"/>
              </a:solidFill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545185" y="918488"/>
            <a:ext cx="5920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윈도우 오류(window crash; blue screen)는 불편한 수준에 그침 </a:t>
            </a:r>
            <a:endParaRPr sz="1100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은행, 자동차, 전력망, 의료 장비의 오류는 심각한 문제를 불러 일으킬 수 있음 </a:t>
            </a:r>
            <a:endParaRPr sz="11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4">
            <a:alphaModFix/>
          </a:blip>
          <a:srcRect r="67502" b="-3466"/>
          <a:stretch/>
        </p:blipFill>
        <p:spPr>
          <a:xfrm>
            <a:off x="1495575" y="2113893"/>
            <a:ext cx="1076059" cy="74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 rotWithShape="1">
          <a:blip r:embed="rId5">
            <a:alphaModFix/>
          </a:blip>
          <a:srcRect l="32496" b="-3466"/>
          <a:stretch/>
        </p:blipFill>
        <p:spPr>
          <a:xfrm>
            <a:off x="1616513" y="2929875"/>
            <a:ext cx="780562" cy="31220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/>
          <p:nvPr/>
        </p:nvSpPr>
        <p:spPr>
          <a:xfrm>
            <a:off x="0" y="4106831"/>
            <a:ext cx="9144000" cy="103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3443175" y="2136975"/>
            <a:ext cx="558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범용 함수형 프로그래밍 언어</a:t>
            </a:r>
            <a:endParaRPr sz="12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1200">
                <a:solidFill>
                  <a:srgbClr val="EFEFEF"/>
                </a:solidFill>
              </a:rPr>
              <a:t>expressiveness, safety </a:t>
            </a:r>
            <a:endParaRPr sz="12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Inria(프랑스 국립 정보 기술 자동화 연구소)의 주도로 20년 이상 연구된 오픈 소스 프로젝트</a:t>
            </a:r>
            <a:endParaRPr sz="1200">
              <a:solidFill>
                <a:srgbClr val="EFEFE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FEFEF"/>
                </a:solidFill>
              </a:rPr>
              <a:t>강력한 타입 시스템과 패턴 매칭</a:t>
            </a:r>
            <a:endParaRPr sz="1200">
              <a:solidFill>
                <a:srgbClr val="EFEFEF"/>
              </a:solidFill>
            </a:endParaRPr>
          </a:p>
        </p:txBody>
      </p:sp>
      <p:cxnSp>
        <p:nvCxnSpPr>
          <p:cNvPr id="414" name="Google Shape;414;p45"/>
          <p:cNvCxnSpPr/>
          <p:nvPr/>
        </p:nvCxnSpPr>
        <p:spPr>
          <a:xfrm>
            <a:off x="3027994" y="2476140"/>
            <a:ext cx="0" cy="5199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5"/>
          <p:cNvSpPr txBox="1"/>
          <p:nvPr/>
        </p:nvSpPr>
        <p:spPr>
          <a:xfrm>
            <a:off x="1191829" y="4400191"/>
            <a:ext cx="69906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</a:rPr>
              <a:t>시스템의 사양 및 속성을 형식적으로 정의하고 수학의 정형 기법을 사용하여, 시스템의 알고리즘이 올바른 지를 증명하거나 반대로 잘못된 것을 증명하는 것.</a:t>
            </a:r>
            <a:endParaRPr sz="1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135" y="4388289"/>
            <a:ext cx="408818" cy="40884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/>
        </p:nvSpPr>
        <p:spPr>
          <a:xfrm>
            <a:off x="1192446" y="4175991"/>
            <a:ext cx="36939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Formal Verification = </a:t>
            </a:r>
            <a:r>
              <a:rPr lang="ko" sz="13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Zero bugs</a:t>
            </a:r>
            <a:endParaRPr sz="13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2431494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 b="1" dirty="0">
                <a:solidFill>
                  <a:srgbClr val="FFFFFF"/>
                </a:solidFill>
              </a:rPr>
              <a:t>블록체인</a:t>
            </a:r>
            <a:r>
              <a:rPr lang="ko" sz="1100" dirty="0">
                <a:solidFill>
                  <a:srgbClr val="D9D9D9"/>
                </a:solidFill>
              </a:rPr>
              <a:t>의 현 주소와 가능성</a:t>
            </a:r>
            <a:endParaRPr sz="1100" dirty="0">
              <a:solidFill>
                <a:srgbClr val="D9D9D9"/>
              </a:solidFill>
            </a:endParaRPr>
          </a:p>
        </p:txBody>
      </p:sp>
      <p:sp>
        <p:nvSpPr>
          <p:cNvPr id="424" name="Google Shape;424;p46"/>
          <p:cNvSpPr txBox="1">
            <a:spLocks noGrp="1"/>
          </p:cNvSpPr>
          <p:nvPr>
            <p:ph type="ctrTitle"/>
          </p:nvPr>
        </p:nvSpPr>
        <p:spPr>
          <a:xfrm>
            <a:off x="545185" y="552638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EFEFEF"/>
                </a:solidFill>
              </a:rPr>
              <a:t>What is</a:t>
            </a:r>
            <a:r>
              <a:rPr lang="ko" sz="1400" b="1">
                <a:solidFill>
                  <a:srgbClr val="EFEFEF"/>
                </a:solidFill>
              </a:rPr>
              <a:t> Tezos? </a:t>
            </a:r>
            <a:r>
              <a:rPr lang="ko" sz="1400">
                <a:solidFill>
                  <a:srgbClr val="EFEFEF"/>
                </a:solidFill>
              </a:rPr>
              <a:t>- </a:t>
            </a:r>
            <a:r>
              <a:rPr lang="ko" sz="1400">
                <a:solidFill>
                  <a:srgbClr val="9BD746"/>
                </a:solidFill>
              </a:rPr>
              <a:t>Formal Verification</a:t>
            </a:r>
            <a:endParaRPr sz="1400">
              <a:solidFill>
                <a:srgbClr val="9BD746"/>
              </a:solidFill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545195" y="785450"/>
            <a:ext cx="6780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OCaml은  사소한 실수가 치명적인 비용 손실을 초래하고 프로그램의 속도가 중요한 곳에 사용됩니다.</a:t>
            </a:r>
            <a:endParaRPr sz="11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606825" y="1327986"/>
            <a:ext cx="8371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미션 크리티컬한 분야(의료, 항공 등)</a:t>
            </a:r>
            <a:r>
              <a:rPr lang="ko" sz="1100" b="1">
                <a:solidFill>
                  <a:srgbClr val="EFEFEF"/>
                </a:solidFill>
              </a:rPr>
              <a:t>의 안전성을 보장하기 위해 사용됨: Astrée, Dassault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  - Astrée는 정적 분석 도구로 프랑스 항공기 제작사인 에르뷔스(Airbus)에서 사용. A380(대한항공, 아시아나 등 사용)의 소프트웨어 제작에 활용</a:t>
            </a:r>
            <a:endParaRPr sz="1100" b="1" i="1" u="sng">
              <a:solidFill>
                <a:srgbClr val="EFEFEF"/>
              </a:solidFill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606825" y="1965917"/>
            <a:ext cx="8371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금융</a:t>
            </a:r>
            <a:r>
              <a:rPr lang="ko" sz="1100" b="1">
                <a:solidFill>
                  <a:srgbClr val="EFEFEF"/>
                </a:solidFill>
              </a:rPr>
              <a:t>: JaneStreet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  - JaneStreet의 거래 프로그램에 OCaml이 사용됨. 이 프로그램이 처리하는 거래량은 하루 100억 달러.</a:t>
            </a:r>
            <a:endParaRPr sz="1100" b="1" i="1" u="sng">
              <a:solidFill>
                <a:srgbClr val="EFEFEF"/>
              </a:solidFill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606825" y="2603847"/>
            <a:ext cx="8371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기계적 검증</a:t>
            </a:r>
            <a:r>
              <a:rPr lang="ko" sz="1100" b="1">
                <a:solidFill>
                  <a:srgbClr val="EFEFEF"/>
                </a:solidFill>
              </a:rPr>
              <a:t>: Coq 검증 보조 툴</a:t>
            </a:r>
            <a:endParaRPr sz="1100" b="1">
              <a:solidFill>
                <a:srgbClr val="EFEFE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  - Coq 프로그램은 형식 검증을 관리하는 시스템.</a:t>
            </a:r>
            <a:endParaRPr sz="1100" b="1" i="1" u="sng">
              <a:solidFill>
                <a:srgbClr val="EFEFEF"/>
              </a:solidFill>
            </a:endParaRPr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27" y="3376744"/>
            <a:ext cx="7896006" cy="176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 b="1">
              <a:solidFill>
                <a:srgbClr val="FFFFFF"/>
              </a:solidFill>
            </a:endParaRPr>
          </a:p>
        </p:txBody>
      </p:sp>
      <p:cxnSp>
        <p:nvCxnSpPr>
          <p:cNvPr id="166" name="Google Shape;166;p28"/>
          <p:cNvCxnSpPr/>
          <p:nvPr/>
        </p:nvCxnSpPr>
        <p:spPr>
          <a:xfrm>
            <a:off x="1300550" y="13800"/>
            <a:ext cx="0" cy="511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8"/>
          <p:cNvSpPr/>
          <p:nvPr/>
        </p:nvSpPr>
        <p:spPr>
          <a:xfrm>
            <a:off x="1075257" y="1040913"/>
            <a:ext cx="450600" cy="45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8" name="Google Shape;168;p28"/>
          <p:cNvSpPr/>
          <p:nvPr/>
        </p:nvSpPr>
        <p:spPr>
          <a:xfrm>
            <a:off x="1075257" y="1875838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" name="Google Shape;169;p28"/>
          <p:cNvSpPr/>
          <p:nvPr/>
        </p:nvSpPr>
        <p:spPr>
          <a:xfrm>
            <a:off x="1075257" y="2710763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0" name="Google Shape;170;p28"/>
          <p:cNvSpPr txBox="1"/>
          <p:nvPr/>
        </p:nvSpPr>
        <p:spPr>
          <a:xfrm>
            <a:off x="1623741" y="1796212"/>
            <a:ext cx="5867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concept of proof of work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‘Pricing via Processing, Or, Combatting Junk Mail, Advances in Cryptology’</a:t>
            </a: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Cynthia Dwork and Moni Naor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디지털 서명을 이용해 서비스 요청자의 컴퓨팅 자원을 소모하도록 요구  |   스팸 메일, 서비스 거부 공격 등의 네트워크 남용에 대한 해결책 제시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044507" y="1107248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1991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044507" y="1947233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1992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044507" y="2801963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1997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1623741" y="973275"/>
            <a:ext cx="66405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chain of blocks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‘How to time-stamp a digital document’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Stuart Haber and W. Scoot Stornetta  |   A chain of cryptographically secured blocks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디지털 정보를 조작이 불가능도록 안전하게 저장하는 방법 제시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623741" y="2640275"/>
            <a:ext cx="57567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Hashcash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‘A partial hash collision based postage scheme’</a:t>
            </a: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Adam Back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효율적인 해시 함수 기반의 작업 증명 시스템  |   비트코인을 포함한 여러 암호화폐의 채굴 알고리즘의 구성 요소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162" y="3308494"/>
            <a:ext cx="2615241" cy="16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1255388" y="2641501"/>
            <a:ext cx="66333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700" b="1">
                <a:solidFill>
                  <a:srgbClr val="9BD746"/>
                </a:solidFill>
              </a:rPr>
              <a:t>가 치</a:t>
            </a:r>
            <a:r>
              <a:rPr lang="ko" sz="2700" b="1">
                <a:solidFill>
                  <a:srgbClr val="D9D9D9"/>
                </a:solidFill>
              </a:rPr>
              <a:t> </a:t>
            </a:r>
            <a:r>
              <a:rPr lang="ko" sz="2100">
                <a:solidFill>
                  <a:srgbClr val="D9D9D9"/>
                </a:solidFill>
              </a:rPr>
              <a:t>의  </a:t>
            </a:r>
            <a:r>
              <a:rPr lang="ko" sz="2100" b="1">
                <a:solidFill>
                  <a:srgbClr val="D9D9D9"/>
                </a:solidFill>
              </a:rPr>
              <a:t> </a:t>
            </a:r>
            <a:r>
              <a:rPr lang="ko" sz="2700" b="1">
                <a:solidFill>
                  <a:srgbClr val="9BD746"/>
                </a:solidFill>
              </a:rPr>
              <a:t>증 명</a:t>
            </a:r>
            <a:endParaRPr sz="2700">
              <a:solidFill>
                <a:srgbClr val="9BD746"/>
              </a:solidFill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1255388" y="1814907"/>
            <a:ext cx="66333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D9D9D9"/>
                </a:solidFill>
              </a:rPr>
              <a:t>블록체인 </a:t>
            </a:r>
            <a:r>
              <a:rPr lang="ko" sz="1800">
                <a:solidFill>
                  <a:srgbClr val="D9D9D9"/>
                </a:solidFill>
              </a:rPr>
              <a:t>산업이 직면한</a:t>
            </a:r>
            <a:r>
              <a:rPr lang="ko" sz="1800" b="1">
                <a:solidFill>
                  <a:srgbClr val="D9D9D9"/>
                </a:solidFill>
              </a:rPr>
              <a:t> 숙제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44" name="Google Shape;444;p48"/>
          <p:cNvSpPr txBox="1">
            <a:spLocks noGrp="1"/>
          </p:cNvSpPr>
          <p:nvPr>
            <p:ph type="ctrTitle"/>
          </p:nvPr>
        </p:nvSpPr>
        <p:spPr>
          <a:xfrm>
            <a:off x="545189" y="552638"/>
            <a:ext cx="16968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비트코인</a:t>
            </a:r>
            <a:r>
              <a:rPr lang="ko" sz="1400">
                <a:solidFill>
                  <a:srgbClr val="EFEFEF"/>
                </a:solidFill>
              </a:rPr>
              <a:t>의 가치</a:t>
            </a:r>
            <a:endParaRPr sz="1400">
              <a:solidFill>
                <a:srgbClr val="9BD746"/>
              </a:solidFill>
            </a:endParaRPr>
          </a:p>
        </p:txBody>
      </p:sp>
      <p:pic>
        <p:nvPicPr>
          <p:cNvPr id="445" name="Google Shape;4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88" y="1196728"/>
            <a:ext cx="7897420" cy="3646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8"/>
          <p:cNvSpPr txBox="1"/>
          <p:nvPr/>
        </p:nvSpPr>
        <p:spPr>
          <a:xfrm>
            <a:off x="798713" y="2794838"/>
            <a:ext cx="709200" cy="45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$ 68</a:t>
            </a:r>
            <a:endParaRPr sz="1100" b="1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(2013. 6)</a:t>
            </a:r>
            <a:endParaRPr sz="1100">
              <a:solidFill>
                <a:srgbClr val="EFEFEF"/>
              </a:solidFill>
            </a:endParaRPr>
          </a:p>
        </p:txBody>
      </p:sp>
      <p:cxnSp>
        <p:nvCxnSpPr>
          <p:cNvPr id="447" name="Google Shape;447;p48"/>
          <p:cNvCxnSpPr/>
          <p:nvPr/>
        </p:nvCxnSpPr>
        <p:spPr>
          <a:xfrm>
            <a:off x="1153313" y="3300863"/>
            <a:ext cx="0" cy="3843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8"/>
          <p:cNvSpPr txBox="1"/>
          <p:nvPr/>
        </p:nvSpPr>
        <p:spPr>
          <a:xfrm>
            <a:off x="6349819" y="1009575"/>
            <a:ext cx="982500" cy="45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$ 19,900</a:t>
            </a:r>
            <a:endParaRPr sz="1100" b="1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(2017. 12)</a:t>
            </a:r>
            <a:endParaRPr sz="1100">
              <a:solidFill>
                <a:srgbClr val="EFEFEF"/>
              </a:solidFill>
            </a:endParaRPr>
          </a:p>
        </p:txBody>
      </p:sp>
      <p:cxnSp>
        <p:nvCxnSpPr>
          <p:cNvPr id="449" name="Google Shape;449;p48"/>
          <p:cNvCxnSpPr/>
          <p:nvPr/>
        </p:nvCxnSpPr>
        <p:spPr>
          <a:xfrm>
            <a:off x="6840319" y="1517869"/>
            <a:ext cx="1500" cy="293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0" name="Google Shape;450;p48"/>
          <p:cNvSpPr txBox="1"/>
          <p:nvPr/>
        </p:nvSpPr>
        <p:spPr>
          <a:xfrm>
            <a:off x="7566956" y="1561331"/>
            <a:ext cx="982500" cy="45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$ 4,019</a:t>
            </a:r>
            <a:endParaRPr sz="1100" b="1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(현재)</a:t>
            </a:r>
            <a:endParaRPr sz="1100">
              <a:solidFill>
                <a:srgbClr val="EFEFEF"/>
              </a:solidFill>
            </a:endParaRPr>
          </a:p>
        </p:txBody>
      </p:sp>
      <p:cxnSp>
        <p:nvCxnSpPr>
          <p:cNvPr id="451" name="Google Shape;451;p48"/>
          <p:cNvCxnSpPr/>
          <p:nvPr/>
        </p:nvCxnSpPr>
        <p:spPr>
          <a:xfrm>
            <a:off x="8053294" y="2068013"/>
            <a:ext cx="9900" cy="2952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Google Shape;452;p48"/>
          <p:cNvSpPr txBox="1"/>
          <p:nvPr/>
        </p:nvSpPr>
        <p:spPr>
          <a:xfrm>
            <a:off x="1232100" y="2068050"/>
            <a:ext cx="907200" cy="45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$ 1,210</a:t>
            </a:r>
            <a:endParaRPr sz="1100" b="1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(2013. 12)</a:t>
            </a:r>
            <a:endParaRPr sz="1100">
              <a:solidFill>
                <a:srgbClr val="EFEFEF"/>
              </a:solidFill>
            </a:endParaRPr>
          </a:p>
        </p:txBody>
      </p:sp>
      <p:cxnSp>
        <p:nvCxnSpPr>
          <p:cNvPr id="453" name="Google Shape;453;p48"/>
          <p:cNvCxnSpPr/>
          <p:nvPr/>
        </p:nvCxnSpPr>
        <p:spPr>
          <a:xfrm>
            <a:off x="1683563" y="2518725"/>
            <a:ext cx="4200" cy="339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48"/>
          <p:cNvCxnSpPr/>
          <p:nvPr/>
        </p:nvCxnSpPr>
        <p:spPr>
          <a:xfrm flipH="1">
            <a:off x="3101400" y="2872519"/>
            <a:ext cx="600" cy="486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8"/>
          <p:cNvSpPr txBox="1"/>
          <p:nvPr/>
        </p:nvSpPr>
        <p:spPr>
          <a:xfrm>
            <a:off x="2648063" y="2407575"/>
            <a:ext cx="907200" cy="45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</a:rPr>
              <a:t>$ 177</a:t>
            </a:r>
            <a:endParaRPr sz="1100" b="1">
              <a:solidFill>
                <a:srgbClr val="9BD74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FEFEF"/>
                </a:solidFill>
              </a:rPr>
              <a:t>(2015. 1)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462" name="Google Shape;462;p49"/>
          <p:cNvSpPr txBox="1">
            <a:spLocks noGrp="1"/>
          </p:cNvSpPr>
          <p:nvPr>
            <p:ph type="ctrTitle"/>
          </p:nvPr>
        </p:nvSpPr>
        <p:spPr>
          <a:xfrm>
            <a:off x="545200" y="552638"/>
            <a:ext cx="3856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ko" sz="1400" b="1">
                <a:solidFill>
                  <a:srgbClr val="EFEFEF"/>
                </a:solidFill>
              </a:rPr>
              <a:t>블록체인 </a:t>
            </a:r>
            <a:r>
              <a:rPr lang="ko" sz="1400">
                <a:solidFill>
                  <a:srgbClr val="EFEFEF"/>
                </a:solidFill>
              </a:rPr>
              <a:t>활용처의 증가</a:t>
            </a:r>
            <a:endParaRPr sz="1400" b="1">
              <a:solidFill>
                <a:srgbClr val="EFEFEF"/>
              </a:solidFill>
            </a:endParaRPr>
          </a:p>
        </p:txBody>
      </p:sp>
      <p:graphicFrame>
        <p:nvGraphicFramePr>
          <p:cNvPr id="463" name="Google Shape;463;p49"/>
          <p:cNvGraphicFramePr/>
          <p:nvPr>
            <p:extLst>
              <p:ext uri="{D42A27DB-BD31-4B8C-83A1-F6EECF244321}">
                <p14:modId xmlns:p14="http://schemas.microsoft.com/office/powerpoint/2010/main" val="1002954886"/>
              </p:ext>
            </p:extLst>
          </p:nvPr>
        </p:nvGraphicFramePr>
        <p:xfrm>
          <a:off x="487078" y="1021819"/>
          <a:ext cx="8273225" cy="3979670"/>
        </p:xfrm>
        <a:graphic>
          <a:graphicData uri="http://schemas.openxmlformats.org/drawingml/2006/table">
            <a:tbl>
              <a:tblPr>
                <a:noFill/>
                <a:tableStyleId>{27F2ECC6-0475-4920-90F6-F712EA604EF9}</a:tableStyleId>
              </a:tblPr>
              <a:tblGrid>
                <a:gridCol w="16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4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기관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사업 내용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투명한 전자투표 시스템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선거관리 위원회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후보자, 참관인 등 이해관계자가 직접 투,개표 과정과 결과를 검증하여 신뢰성을 확보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투표용지와 후보자 정보 등 선거과정의 디지털화로 비용을 절감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블록체인 기반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전자문서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발급 인증 시스템 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외교통상부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블록체인에 공문서와 외교부 인증서를 저장, 종이문서 대신 전자문서 형태로 외국기관과 공유하고 공문서 내용확인도 실시간 가능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축산물 이력관리 시스템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농림축산 식품부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사물인터넷 센서로 이력정보를 실시간으로 수집하여 블록체인으로 연계 이력관리 시스템 구축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문제발생시 추적기간을 최대 6일에서 10분 이내로 단축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종이없는 스마트계약 기반 부동산거래 플랫폼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국토교통부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기존의 부동산 거래(매매, 대출)시 필요한 각종 증명서에 블록체인 기술을 도임하여 금융권, 법무사, 공인중개사, 주민센터, 국세청 등과 연계. 방문할 필요없이 원스톱 플랫폼 서비스 제공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터미널 간 환적 컨테이너 운송 효율화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해양수상부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컨테이너 환적 시 선사, 운송사, 터미널 간 유통되는 문서(주문내영, 반입, 반출, 배송)를 블록체인으로 공유, 운송프로세스 개선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EFEFEF"/>
                          </a:solidFill>
                        </a:rPr>
                        <a:t>- 현재 컨테이너 반출입증 전자문서화 비율 10% -&gt; 90%로 향상</a:t>
                      </a:r>
                      <a:endParaRPr sz="10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>
                          <a:solidFill>
                            <a:srgbClr val="9BD746"/>
                          </a:solidFill>
                        </a:rPr>
                        <a:t>스마트 개인통관 서비스</a:t>
                      </a:r>
                      <a:endParaRPr sz="1100" b="1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EFEFEF"/>
                          </a:solidFill>
                        </a:rPr>
                        <a:t>관세청</a:t>
                      </a:r>
                      <a:endParaRPr sz="11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rgbClr val="EFEFEF"/>
                          </a:solidFill>
                        </a:rPr>
                        <a:t>- 통관과정의 참여자(전자상거래 업체, 특송업체, 세관 등)들이 블록체인에 함께 참여. 유통단계별로 생산되는 정보를 실시간 공유</a:t>
                      </a:r>
                      <a:endParaRPr sz="10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solidFill>
                            <a:srgbClr val="EFEFEF"/>
                          </a:solidFill>
                        </a:rPr>
                        <a:t>- 통관시간 단축, 물류비용 절감, 저가신고 사례 방지</a:t>
                      </a:r>
                      <a:endParaRPr sz="10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0"/>
          <p:cNvSpPr txBox="1"/>
          <p:nvPr/>
        </p:nvSpPr>
        <p:spPr>
          <a:xfrm>
            <a:off x="1255388" y="2095500"/>
            <a:ext cx="66333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D9D9D9"/>
                </a:solidFill>
              </a:rPr>
              <a:t>END of DOCUMENT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1797806" y="3363333"/>
            <a:ext cx="5548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100" dirty="0">
                <a:solidFill>
                  <a:srgbClr val="EFEFEF"/>
                </a:solidFill>
              </a:rPr>
              <a:t>테조스 코리아 </a:t>
            </a:r>
            <a:r>
              <a:rPr lang="ko" sz="1100" b="1" dirty="0">
                <a:solidFill>
                  <a:srgbClr val="EFEFEF"/>
                </a:solidFill>
              </a:rPr>
              <a:t>최민철</a:t>
            </a:r>
            <a:r>
              <a:rPr lang="ko" sz="1100" dirty="0">
                <a:solidFill>
                  <a:srgbClr val="EFEFEF"/>
                </a:solidFill>
              </a:rPr>
              <a:t> </a:t>
            </a:r>
            <a:r>
              <a:rPr lang="ko" sz="1050" dirty="0">
                <a:solidFill>
                  <a:srgbClr val="EFEFEF"/>
                </a:solidFill>
              </a:rPr>
              <a:t>공동대표</a:t>
            </a:r>
            <a:endParaRPr sz="1050" dirty="0">
              <a:solidFill>
                <a:srgbClr val="EFEFE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EFEFEF"/>
                </a:solidFill>
              </a:rPr>
              <a:t>mcwithimp@tezoskorea.com</a:t>
            </a:r>
            <a:endParaRPr sz="1100" b="1"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 b="1">
              <a:solidFill>
                <a:srgbClr val="FFFFFF"/>
              </a:solidFill>
            </a:endParaRPr>
          </a:p>
        </p:txBody>
      </p:sp>
      <p:cxnSp>
        <p:nvCxnSpPr>
          <p:cNvPr id="183" name="Google Shape;183;p29"/>
          <p:cNvCxnSpPr/>
          <p:nvPr/>
        </p:nvCxnSpPr>
        <p:spPr>
          <a:xfrm>
            <a:off x="1300550" y="13800"/>
            <a:ext cx="0" cy="5115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p29"/>
          <p:cNvSpPr/>
          <p:nvPr/>
        </p:nvSpPr>
        <p:spPr>
          <a:xfrm>
            <a:off x="1075257" y="1040913"/>
            <a:ext cx="450600" cy="45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5" name="Google Shape;185;p29"/>
          <p:cNvSpPr/>
          <p:nvPr/>
        </p:nvSpPr>
        <p:spPr>
          <a:xfrm>
            <a:off x="1075257" y="1875838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6" name="Google Shape;186;p29"/>
          <p:cNvSpPr/>
          <p:nvPr/>
        </p:nvSpPr>
        <p:spPr>
          <a:xfrm>
            <a:off x="1075257" y="2710763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7" name="Google Shape;187;p29"/>
          <p:cNvSpPr/>
          <p:nvPr/>
        </p:nvSpPr>
        <p:spPr>
          <a:xfrm>
            <a:off x="1075257" y="3545688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8" name="Google Shape;188;p29"/>
          <p:cNvSpPr/>
          <p:nvPr/>
        </p:nvSpPr>
        <p:spPr>
          <a:xfrm>
            <a:off x="1075257" y="4380613"/>
            <a:ext cx="450600" cy="45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9" name="Google Shape;189;p29"/>
          <p:cNvSpPr txBox="1"/>
          <p:nvPr/>
        </p:nvSpPr>
        <p:spPr>
          <a:xfrm>
            <a:off x="1623741" y="1796212"/>
            <a:ext cx="5867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concept of proof of work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‘Pricing via Processing, Or, Combatting Junk Mail, Advances in Cryptology’</a:t>
            </a: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Cynthia Dwork and Moni Naor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디지털 서명을 이용해 서비스 요청자의 컴퓨팅 자원을 소모하도록 요구  |   스팸 메일, 서비스 거부 공격 등의 네트워크 남용에 대한 해결책 제시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044507" y="1107248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1991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044507" y="1947233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1992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044507" y="3618223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1999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1044507" y="4472626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2004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1044507" y="2801963"/>
            <a:ext cx="5121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1997</a:t>
            </a:r>
            <a:endParaRPr sz="900" b="1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623741" y="973275"/>
            <a:ext cx="66405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chain of blocks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‘How to time-stamp a digital document’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Stuart Haber and W. Scoot Stornetta  |   A chain of cryptographically secured blocks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디지털 정보를 조작이 불가능도록 안전하게 저장하는 방법 제시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1623741" y="2640275"/>
            <a:ext cx="57567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Hashcash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‘A partial hash collision based postage scheme’</a:t>
            </a:r>
            <a:r>
              <a:rPr lang="ko" sz="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by Adam Back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효율적인 해시 함수 기반의 작업 증명 시스템  |   비트코인을 포함한 여러 암호화폐의 채굴 알고리즘의 구성 요소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623741" y="3510445"/>
            <a:ext cx="44547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Proof of Work, PoW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“Proof of Work and Bread Pudding Protocols”  </a:t>
            </a:r>
            <a:r>
              <a:rPr lang="ko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Markus Jakobsson and Ari Juels.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‘작업 증명' 용어의 등장 및 개념 정립(formalization) </a:t>
            </a: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1623741" y="4380636"/>
            <a:ext cx="29067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9BD746"/>
                </a:solidFill>
                <a:latin typeface="Raleway"/>
                <a:ea typeface="Raleway"/>
                <a:cs typeface="Raleway"/>
                <a:sym typeface="Raleway"/>
              </a:rPr>
              <a:t>A CHAIN OF BLOCKS</a:t>
            </a:r>
            <a:endParaRPr sz="1100">
              <a:solidFill>
                <a:srgbClr val="9BD74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Haber와 Stornetta의 특허 만료</a:t>
            </a:r>
            <a:endParaRPr sz="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ctrTitle"/>
          </p:nvPr>
        </p:nvSpPr>
        <p:spPr>
          <a:xfrm>
            <a:off x="545202" y="1320000"/>
            <a:ext cx="46611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D9D9D9"/>
                </a:solidFill>
              </a:rPr>
              <a:t>- 사이버 펑크 운동 + 2008년 금융위기</a:t>
            </a:r>
            <a:endParaRPr sz="14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D9D9D9"/>
                </a:solidFill>
              </a:rPr>
              <a:t>- 컴퓨터 과학 + 암호학 + 경제학</a:t>
            </a:r>
            <a:endParaRPr sz="14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>
                <a:solidFill>
                  <a:srgbClr val="D9D9D9"/>
                </a:solidFill>
              </a:rPr>
              <a:t>- 최초의 성공한 암호화폐</a:t>
            </a:r>
            <a:endParaRPr sz="1400">
              <a:solidFill>
                <a:srgbClr val="D9D9D9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ctrTitle"/>
          </p:nvPr>
        </p:nvSpPr>
        <p:spPr>
          <a:xfrm>
            <a:off x="545202" y="85406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500" b="1">
                <a:solidFill>
                  <a:srgbClr val="9BD746"/>
                </a:solidFill>
              </a:rPr>
              <a:t>비트코인</a:t>
            </a:r>
            <a:endParaRPr sz="1500">
              <a:solidFill>
                <a:srgbClr val="9BD746"/>
              </a:solidFill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394" y="854062"/>
            <a:ext cx="5027426" cy="4289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ctrTitle"/>
          </p:nvPr>
        </p:nvSpPr>
        <p:spPr>
          <a:xfrm>
            <a:off x="545200" y="1038650"/>
            <a:ext cx="7536300" cy="31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- 비트코인 ≠ 블록체인 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     비트코인 = </a:t>
            </a:r>
            <a:r>
              <a:rPr lang="ko" sz="1400" i="1" dirty="0">
                <a:solidFill>
                  <a:srgbClr val="D9D9D9"/>
                </a:solidFill>
              </a:rPr>
              <a:t>블록체인을 이용한</a:t>
            </a:r>
            <a:r>
              <a:rPr lang="ko" sz="1400" dirty="0">
                <a:solidFill>
                  <a:srgbClr val="D9D9D9"/>
                </a:solidFill>
              </a:rPr>
              <a:t> 암호화폐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- 자료구조 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i="1" dirty="0">
                <a:solidFill>
                  <a:srgbClr val="D9D9D9"/>
                </a:solidFill>
              </a:rPr>
              <a:t>     A set of linearly connected information containing blocks secured with cryptography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- 공개 분산 장부(데이터베이스)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    </a:t>
            </a:r>
            <a:r>
              <a:rPr lang="ko" sz="1400" i="1" dirty="0">
                <a:solidFill>
                  <a:srgbClr val="D9D9D9"/>
                </a:solidFill>
              </a:rPr>
              <a:t>A decentralized ledger that records transactions or activity between two participants permanently with verification</a:t>
            </a:r>
            <a:endParaRPr sz="1400" i="1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- 분산 장부 → 블록체인 X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  블록 체인 → 분산  X </a:t>
            </a:r>
            <a:endParaRPr sz="14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400" dirty="0">
                <a:solidFill>
                  <a:srgbClr val="D9D9D9"/>
                </a:solidFill>
              </a:rPr>
              <a:t>  </a:t>
            </a:r>
            <a:endParaRPr sz="1400" i="1" dirty="0">
              <a:solidFill>
                <a:srgbClr val="D9D9D9"/>
              </a:solidFill>
            </a:endParaRPr>
          </a:p>
        </p:txBody>
      </p:sp>
      <p:sp>
        <p:nvSpPr>
          <p:cNvPr id="214" name="Google Shape;214;p31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ctrTitle"/>
          </p:nvPr>
        </p:nvSpPr>
        <p:spPr>
          <a:xfrm>
            <a:off x="545202" y="77786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500" b="1">
                <a:solidFill>
                  <a:srgbClr val="9BD746"/>
                </a:solidFill>
              </a:rPr>
              <a:t>블록체인</a:t>
            </a:r>
            <a:endParaRPr sz="1500">
              <a:solidFill>
                <a:srgbClr val="9BD746"/>
              </a:solidFill>
            </a:endParaRPr>
          </a:p>
        </p:txBody>
      </p:sp>
      <p:pic>
        <p:nvPicPr>
          <p:cNvPr id="216" name="Google Shape;216;p31" descr="blockchain에 대한 이미지 검색결과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450" y="3003725"/>
            <a:ext cx="3980725" cy="20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127" y="1743692"/>
            <a:ext cx="5220731" cy="2570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24" name="Google Shape;224;p32"/>
          <p:cNvSpPr txBox="1">
            <a:spLocks noGrp="1"/>
          </p:cNvSpPr>
          <p:nvPr>
            <p:ph type="ctrTitle"/>
          </p:nvPr>
        </p:nvSpPr>
        <p:spPr>
          <a:xfrm>
            <a:off x="545202" y="5683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500" b="1">
                <a:solidFill>
                  <a:srgbClr val="9BD746"/>
                </a:solidFill>
              </a:rPr>
              <a:t>분산 시스템</a:t>
            </a:r>
            <a:endParaRPr sz="1500">
              <a:solidFill>
                <a:srgbClr val="9BD746"/>
              </a:solidFill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4294967295"/>
          </p:nvPr>
        </p:nvSpPr>
        <p:spPr>
          <a:xfrm>
            <a:off x="1990730" y="2701258"/>
            <a:ext cx="476400" cy="1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 dirty="0">
                <a:solidFill>
                  <a:srgbClr val="434343"/>
                </a:solidFill>
              </a:rPr>
              <a:t>고애신</a:t>
            </a:r>
            <a:endParaRPr sz="800" b="1" dirty="0">
              <a:solidFill>
                <a:srgbClr val="434343"/>
              </a:solidFill>
            </a:endParaRPr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4294967295"/>
          </p:nvPr>
        </p:nvSpPr>
        <p:spPr>
          <a:xfrm>
            <a:off x="6493654" y="2682583"/>
            <a:ext cx="552600" cy="19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434343"/>
                </a:solidFill>
              </a:rPr>
              <a:t>유진초이</a:t>
            </a:r>
            <a:endParaRPr sz="800" b="1">
              <a:solidFill>
                <a:srgbClr val="434343"/>
              </a:solidFill>
            </a:endParaRPr>
          </a:p>
        </p:txBody>
      </p:sp>
      <p:cxnSp>
        <p:nvCxnSpPr>
          <p:cNvPr id="227" name="Google Shape;227;p32"/>
          <p:cNvCxnSpPr/>
          <p:nvPr/>
        </p:nvCxnSpPr>
        <p:spPr>
          <a:xfrm rot="10800000">
            <a:off x="2894841" y="2834055"/>
            <a:ext cx="389100" cy="26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32"/>
          <p:cNvSpPr txBox="1">
            <a:spLocks noGrp="1"/>
          </p:cNvSpPr>
          <p:nvPr>
            <p:ph type="body" idx="4294967295"/>
          </p:nvPr>
        </p:nvSpPr>
        <p:spPr>
          <a:xfrm>
            <a:off x="3822375" y="130533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5486499" y="1548970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4294967295"/>
          </p:nvPr>
        </p:nvSpPr>
        <p:spPr>
          <a:xfrm>
            <a:off x="2158250" y="1548970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4294967295"/>
          </p:nvPr>
        </p:nvSpPr>
        <p:spPr>
          <a:xfrm>
            <a:off x="5813371" y="3160396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4294967295"/>
          </p:nvPr>
        </p:nvSpPr>
        <p:spPr>
          <a:xfrm>
            <a:off x="1712990" y="3234591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4294967295"/>
          </p:nvPr>
        </p:nvSpPr>
        <p:spPr>
          <a:xfrm>
            <a:off x="2062831" y="394248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4294967295"/>
          </p:nvPr>
        </p:nvSpPr>
        <p:spPr>
          <a:xfrm>
            <a:off x="5550530" y="3942483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4294967295"/>
          </p:nvPr>
        </p:nvSpPr>
        <p:spPr>
          <a:xfrm>
            <a:off x="3747939" y="4493752"/>
            <a:ext cx="1485300" cy="438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FEFEF"/>
                </a:solidFill>
              </a:rPr>
              <a:t>고애신 님이 유진초이 님에게 50,000원을 송금하였습니다. </a:t>
            </a:r>
            <a:endParaRPr sz="800" b="1">
              <a:solidFill>
                <a:srgbClr val="EFEFEF"/>
              </a:solidFill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ctrTitle"/>
          </p:nvPr>
        </p:nvSpPr>
        <p:spPr>
          <a:xfrm>
            <a:off x="3822375" y="732724"/>
            <a:ext cx="1352654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 dirty="0">
                <a:solidFill>
                  <a:srgbClr val="9BD746"/>
                </a:solidFill>
              </a:rPr>
              <a:t>공개 분산 장부</a:t>
            </a:r>
            <a:endParaRPr sz="1400" dirty="0">
              <a:solidFill>
                <a:srgbClr val="9BD74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ctrTitle"/>
          </p:nvPr>
        </p:nvSpPr>
        <p:spPr>
          <a:xfrm>
            <a:off x="172969" y="9103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D9D9D9"/>
                </a:solidFill>
              </a:rPr>
              <a:t>넓고 얕은 블록체인 지식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43" name="Google Shape;243;p33"/>
          <p:cNvSpPr txBox="1">
            <a:spLocks noGrp="1"/>
          </p:cNvSpPr>
          <p:nvPr>
            <p:ph type="ctrTitle"/>
          </p:nvPr>
        </p:nvSpPr>
        <p:spPr>
          <a:xfrm>
            <a:off x="545202" y="56831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500" b="1">
                <a:solidFill>
                  <a:srgbClr val="9BD746"/>
                </a:solidFill>
              </a:rPr>
              <a:t>분산 시스템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ctrTitle"/>
          </p:nvPr>
        </p:nvSpPr>
        <p:spPr>
          <a:xfrm>
            <a:off x="3467588" y="1068020"/>
            <a:ext cx="2194800" cy="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400" b="1">
                <a:solidFill>
                  <a:srgbClr val="9BD746"/>
                </a:solidFill>
              </a:rPr>
              <a:t>P2P (Peer to Peer)</a:t>
            </a:r>
            <a:endParaRPr sz="1400">
              <a:solidFill>
                <a:srgbClr val="9BD746"/>
              </a:solidFill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357" y="1705125"/>
            <a:ext cx="4707336" cy="309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>
            <a:spLocks noGrp="1"/>
          </p:cNvSpPr>
          <p:nvPr>
            <p:ph type="ctrTitle"/>
          </p:nvPr>
        </p:nvSpPr>
        <p:spPr>
          <a:xfrm>
            <a:off x="1190531" y="2461856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1190531" y="3536081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ctrTitle"/>
          </p:nvPr>
        </p:nvSpPr>
        <p:spPr>
          <a:xfrm>
            <a:off x="6918693" y="3536081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49" name="Google Shape;249;p33"/>
          <p:cNvSpPr txBox="1">
            <a:spLocks noGrp="1"/>
          </p:cNvSpPr>
          <p:nvPr>
            <p:ph type="ctrTitle"/>
          </p:nvPr>
        </p:nvSpPr>
        <p:spPr>
          <a:xfrm>
            <a:off x="6918693" y="2461856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50" name="Google Shape;250;p33"/>
          <p:cNvSpPr txBox="1">
            <a:spLocks noGrp="1"/>
          </p:cNvSpPr>
          <p:nvPr>
            <p:ph type="ctrTitle"/>
          </p:nvPr>
        </p:nvSpPr>
        <p:spPr>
          <a:xfrm>
            <a:off x="5662462" y="1751794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51" name="Google Shape;251;p33"/>
          <p:cNvSpPr txBox="1">
            <a:spLocks noGrp="1"/>
          </p:cNvSpPr>
          <p:nvPr>
            <p:ph type="ctrTitle"/>
          </p:nvPr>
        </p:nvSpPr>
        <p:spPr>
          <a:xfrm>
            <a:off x="2521743" y="4431825"/>
            <a:ext cx="10209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EFEFEF"/>
                </a:solidFill>
              </a:rPr>
              <a:t>Blockchain</a:t>
            </a:r>
            <a:endParaRPr sz="1100">
              <a:solidFill>
                <a:srgbClr val="EFEFEF"/>
              </a:solidFill>
            </a:endParaRPr>
          </a:p>
        </p:txBody>
      </p:sp>
      <p:sp>
        <p:nvSpPr>
          <p:cNvPr id="252" name="Google Shape;252;p33"/>
          <p:cNvSpPr txBox="1">
            <a:spLocks noGrp="1"/>
          </p:cNvSpPr>
          <p:nvPr>
            <p:ph type="ctrTitle"/>
          </p:nvPr>
        </p:nvSpPr>
        <p:spPr>
          <a:xfrm>
            <a:off x="4061588" y="4797675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  <p:sp>
        <p:nvSpPr>
          <p:cNvPr id="253" name="Google Shape;253;p33"/>
          <p:cNvSpPr txBox="1">
            <a:spLocks noGrp="1"/>
          </p:cNvSpPr>
          <p:nvPr>
            <p:ph type="ctrTitle"/>
          </p:nvPr>
        </p:nvSpPr>
        <p:spPr>
          <a:xfrm>
            <a:off x="5290575" y="4005656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  <p:sp>
        <p:nvSpPr>
          <p:cNvPr id="254" name="Google Shape;254;p33"/>
          <p:cNvSpPr txBox="1">
            <a:spLocks noGrp="1"/>
          </p:cNvSpPr>
          <p:nvPr>
            <p:ph type="ctrTitle"/>
          </p:nvPr>
        </p:nvSpPr>
        <p:spPr>
          <a:xfrm>
            <a:off x="5590988" y="2953200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054613" y="1488225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2521744" y="2881069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  <p:sp>
        <p:nvSpPr>
          <p:cNvPr id="257" name="Google Shape;257;p33"/>
          <p:cNvSpPr txBox="1">
            <a:spLocks noGrp="1"/>
          </p:cNvSpPr>
          <p:nvPr>
            <p:ph type="ctrTitle"/>
          </p:nvPr>
        </p:nvSpPr>
        <p:spPr>
          <a:xfrm>
            <a:off x="2726054" y="4005656"/>
            <a:ext cx="10209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sz="1100">
                <a:solidFill>
                  <a:srgbClr val="9BD746"/>
                </a:solidFill>
              </a:rPr>
              <a:t>Node</a:t>
            </a:r>
            <a:endParaRPr sz="1100">
              <a:solidFill>
                <a:srgbClr val="9BD74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2297</Words>
  <Application>Microsoft Macintosh PowerPoint</Application>
  <PresentationFormat>On-screen Show (16:9)</PresentationFormat>
  <Paragraphs>432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Raleway</vt:lpstr>
      <vt:lpstr>Raleway Medium</vt:lpstr>
      <vt:lpstr>Indie Flower</vt:lpstr>
      <vt:lpstr>Dancing Script</vt:lpstr>
      <vt:lpstr>Calibri</vt:lpstr>
      <vt:lpstr>Simple Light</vt:lpstr>
      <vt:lpstr>Office 테마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- 사이버 펑크 운동 + 2008년 금융위기 - 컴퓨터 과학 + 암호학 + 경제학 - 최초의 성공한 암호화폐</vt:lpstr>
      <vt:lpstr>- 비트코인 ≠ 블록체인       비트코인 = 블록체인을 이용한 암호화폐 - 자료구조       A set of linearly connected information containing blocks secured with cryptography - 공개 분산 장부(데이터베이스)     A decentralized ledger that records transactions or activity between two participants permanently with verification - 분산 장부 → 블록체인 X   블록 체인 → 분산  X    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PowerPoint Presentation</vt:lpstr>
      <vt:lpstr>PowerPoint Presentation</vt:lpstr>
      <vt:lpstr>넓고 얕은 블록체인 지식</vt:lpstr>
      <vt:lpstr>넓고 얕은 블록체인 지식</vt:lpstr>
      <vt:lpstr>블록체인 충돌 해소 과정</vt:lpstr>
      <vt:lpstr>블록체인 충돌 해소 과정</vt:lpstr>
      <vt:lpstr>블록체인 충돌 해소 과정</vt:lpstr>
      <vt:lpstr>블록체인 충돌 해소 과정</vt:lpstr>
      <vt:lpstr>블록체인 충돌 해소 과정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넓고 얕은 블록체인 지식</vt:lpstr>
      <vt:lpstr>블록체인의 현 주소와 가능성</vt:lpstr>
      <vt:lpstr>넓고 얕은 블록체인 지식</vt:lpstr>
      <vt:lpstr>넓고 얕은 블록체인 지식</vt:lpstr>
      <vt:lpstr>넓고 얕은 블록체인 지식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넓고 얕은 블록체인 지식</dc:title>
  <cp:lastModifiedBy>CHOI MINCHUL</cp:lastModifiedBy>
  <cp:revision>24</cp:revision>
  <dcterms:modified xsi:type="dcterms:W3CDTF">2019-01-06T13:06:16Z</dcterms:modified>
</cp:coreProperties>
</file>